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7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5" r:id="rId40"/>
    <p:sldId id="296" r:id="rId41"/>
    <p:sldId id="294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04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7" r:id="rId71"/>
    <p:sldId id="325" r:id="rId72"/>
    <p:sldId id="326" r:id="rId73"/>
    <p:sldId id="328" r:id="rId74"/>
    <p:sldId id="330" r:id="rId75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1pPr>
    <a:lvl2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2pPr>
    <a:lvl3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3pPr>
    <a:lvl4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4pPr>
    <a:lvl5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5pPr>
    <a:lvl6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6pPr>
    <a:lvl7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7pPr>
    <a:lvl8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8pPr>
    <a:lvl9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808785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808785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satOff val="1848"/>
              <a:lumOff val="-15262"/>
            </a:scheme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6">
                  <a:satOff val="1848"/>
                  <a:lumOff val="-15262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chemeClr val="accent6">
                  <a:satOff val="1848"/>
                  <a:lumOff val="-15262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0" cap="flat">
              <a:noFill/>
              <a:miter lim="400000"/>
            </a:ln>
          </a:left>
          <a:right>
            <a:ln w="0" cap="flat">
              <a:noFill/>
              <a:miter lim="400000"/>
            </a:ln>
          </a:right>
          <a:top>
            <a:ln w="0" cap="flat">
              <a:noFill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0" cap="flat">
              <a:noFill/>
              <a:miter lim="400000"/>
            </a:ln>
          </a:insideH>
          <a:insideV>
            <a:ln w="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08785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5E6E5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A5F5E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BEBEB"/>
          </a:solidFill>
        </a:fill>
      </a:tcStyle>
    </a:band2H>
    <a:firstCo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E5E6E5"/>
          </a:solidFill>
        </a:fill>
      </a:tcStyle>
    </a:firstCol>
    <a:lastRow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CCCCCC"/>
          </a:solidFill>
        </a:fill>
      </a:tcStyle>
    </a:lastRow>
    <a:firstRow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CCCCCC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5A5F5E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5A5F5E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5A5F5E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1221" y="5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95875423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355600" y="2044700"/>
            <a:ext cx="12293600" cy="32385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55600" y="5270500"/>
            <a:ext cx="12293600" cy="12954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>
                <a:srgbClr val="535353"/>
              </a:buClr>
              <a:buSzTx/>
              <a:buNone/>
            </a:lvl1pPr>
            <a:lvl2pPr marL="0" indent="0" algn="ctr">
              <a:spcBef>
                <a:spcPts val="0"/>
              </a:spcBef>
              <a:buClr>
                <a:srgbClr val="535353"/>
              </a:buClr>
              <a:buSzTx/>
              <a:buNone/>
            </a:lvl2pPr>
            <a:lvl3pPr marL="0" indent="0" algn="ctr">
              <a:spcBef>
                <a:spcPts val="0"/>
              </a:spcBef>
              <a:buClr>
                <a:srgbClr val="535353"/>
              </a:buClr>
              <a:buSzTx/>
              <a:buNone/>
            </a:lvl3pPr>
            <a:lvl4pPr marL="0" indent="0" algn="ctr">
              <a:spcBef>
                <a:spcPts val="0"/>
              </a:spcBef>
              <a:buClr>
                <a:srgbClr val="535353"/>
              </a:buClr>
              <a:buSzTx/>
              <a:buNone/>
            </a:lvl4pPr>
            <a:lvl5pPr marL="0" indent="0" algn="ctr">
              <a:spcBef>
                <a:spcPts val="0"/>
              </a:spcBef>
              <a:buClr>
                <a:srgbClr val="535353"/>
              </a:buClr>
              <a:buSzTx/>
              <a:buNone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>
            <a:spLocks noGrp="1"/>
          </p:cNvSpPr>
          <p:nvPr>
            <p:ph type="body" sz="quarter" idx="13"/>
          </p:nvPr>
        </p:nvSpPr>
        <p:spPr>
          <a:xfrm>
            <a:off x="1270000" y="5689600"/>
            <a:ext cx="10464800" cy="5080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800"/>
            </a:lvl1pPr>
          </a:lstStyle>
          <a:p>
            <a:r>
              <a:t>–Johnny Appleseed</a:t>
            </a:r>
          </a:p>
        </p:txBody>
      </p:sp>
      <p:sp>
        <p:nvSpPr>
          <p:cNvPr id="94" name="“Type a quote here.”"/>
          <p:cNvSpPr txBox="1">
            <a:spLocks noGrp="1"/>
          </p:cNvSpPr>
          <p:nvPr>
            <p:ph type="body" sz="quarter" idx="14"/>
          </p:nvPr>
        </p:nvSpPr>
        <p:spPr>
          <a:xfrm>
            <a:off x="1270000" y="4152900"/>
            <a:ext cx="10464800" cy="6477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</a:lvl1pPr>
          </a:lstStyle>
          <a:p>
            <a:r>
              <a:t>“Type a quote here.”</a:t>
            </a:r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>
            <a:spLocks noGrp="1"/>
          </p:cNvSpPr>
          <p:nvPr>
            <p:ph type="pic" idx="13"/>
          </p:nvPr>
        </p:nvSpPr>
        <p:spPr>
          <a:xfrm>
            <a:off x="1346200" y="520700"/>
            <a:ext cx="10388600" cy="5860236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xfrm>
            <a:off x="1270000" y="6908800"/>
            <a:ext cx="10464800" cy="12827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>
                <a:srgbClr val="535353"/>
              </a:buClr>
              <a:buSzTx/>
              <a:buNone/>
            </a:lvl1pPr>
            <a:lvl2pPr marL="0" indent="0" algn="ctr">
              <a:spcBef>
                <a:spcPts val="0"/>
              </a:spcBef>
              <a:buClr>
                <a:srgbClr val="535353"/>
              </a:buClr>
              <a:buSzTx/>
              <a:buNone/>
            </a:lvl2pPr>
            <a:lvl3pPr marL="0" indent="0" algn="ctr">
              <a:spcBef>
                <a:spcPts val="0"/>
              </a:spcBef>
              <a:buClr>
                <a:srgbClr val="535353"/>
              </a:buClr>
              <a:buSzTx/>
              <a:buNone/>
            </a:lvl3pPr>
            <a:lvl4pPr marL="0" indent="0" algn="ctr">
              <a:spcBef>
                <a:spcPts val="0"/>
              </a:spcBef>
              <a:buClr>
                <a:srgbClr val="535353"/>
              </a:buClr>
              <a:buSzTx/>
              <a:buNone/>
            </a:lvl4pPr>
            <a:lvl5pPr marL="0" indent="0" algn="ctr">
              <a:spcBef>
                <a:spcPts val="0"/>
              </a:spcBef>
              <a:buClr>
                <a:srgbClr val="535353"/>
              </a:buClr>
              <a:buSzTx/>
              <a:buNone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355600" y="3251200"/>
            <a:ext cx="12293600" cy="32385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>
            <a:spLocks noGrp="1"/>
          </p:cNvSpPr>
          <p:nvPr>
            <p:ph type="pic" sz="half" idx="13"/>
          </p:nvPr>
        </p:nvSpPr>
        <p:spPr>
          <a:xfrm>
            <a:off x="6705600" y="609600"/>
            <a:ext cx="5359400" cy="77597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xfrm>
            <a:off x="355600" y="1016000"/>
            <a:ext cx="5892800" cy="38862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4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55600" y="4889500"/>
            <a:ext cx="5892800" cy="38862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>
                <a:srgbClr val="535353"/>
              </a:buClr>
              <a:buSzTx/>
              <a:buNone/>
            </a:lvl1pPr>
            <a:lvl2pPr marL="0" indent="0" algn="ctr">
              <a:spcBef>
                <a:spcPts val="0"/>
              </a:spcBef>
              <a:buClr>
                <a:srgbClr val="535353"/>
              </a:buClr>
              <a:buSzTx/>
              <a:buNone/>
            </a:lvl2pPr>
            <a:lvl3pPr marL="0" indent="0" algn="ctr">
              <a:spcBef>
                <a:spcPts val="0"/>
              </a:spcBef>
              <a:buClr>
                <a:srgbClr val="535353"/>
              </a:buClr>
              <a:buSzTx/>
              <a:buNone/>
            </a:lvl3pPr>
            <a:lvl4pPr marL="0" indent="0" algn="ctr">
              <a:spcBef>
                <a:spcPts val="0"/>
              </a:spcBef>
              <a:buClr>
                <a:srgbClr val="535353"/>
              </a:buClr>
              <a:buSzTx/>
              <a:buNone/>
            </a:lvl4pPr>
            <a:lvl5pPr marL="0" indent="0" algn="ctr">
              <a:spcBef>
                <a:spcPts val="0"/>
              </a:spcBef>
              <a:buClr>
                <a:srgbClr val="535353"/>
              </a:buClr>
              <a:buSzTx/>
              <a:buNone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520700" indent="-520700">
              <a:lnSpc>
                <a:spcPct val="120000"/>
              </a:lnSpc>
              <a:spcBef>
                <a:spcPts val="4600"/>
              </a:spcBef>
              <a:defRPr sz="4600"/>
            </a:lvl1pPr>
            <a:lvl2pPr marL="1041400" indent="-520700">
              <a:lnSpc>
                <a:spcPct val="120000"/>
              </a:lnSpc>
              <a:spcBef>
                <a:spcPts val="4600"/>
              </a:spcBef>
              <a:defRPr sz="4600"/>
            </a:lvl2pPr>
            <a:lvl3pPr marL="1562100" indent="-520700">
              <a:lnSpc>
                <a:spcPct val="120000"/>
              </a:lnSpc>
              <a:spcBef>
                <a:spcPts val="4600"/>
              </a:spcBef>
              <a:defRPr sz="4600"/>
            </a:lvl3pPr>
            <a:lvl4pPr marL="2082800" indent="-520700">
              <a:lnSpc>
                <a:spcPct val="120000"/>
              </a:lnSpc>
              <a:spcBef>
                <a:spcPts val="4600"/>
              </a:spcBef>
              <a:defRPr sz="4600"/>
            </a:lvl4pPr>
            <a:lvl5pPr marL="2603500" indent="-520700">
              <a:lnSpc>
                <a:spcPct val="120000"/>
              </a:lnSpc>
              <a:spcBef>
                <a:spcPts val="4600"/>
              </a:spcBef>
              <a:defRPr sz="4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>
            <a:spLocks noGrp="1"/>
          </p:cNvSpPr>
          <p:nvPr>
            <p:ph type="pic" sz="half" idx="13"/>
          </p:nvPr>
        </p:nvSpPr>
        <p:spPr>
          <a:xfrm>
            <a:off x="6870700" y="2781300"/>
            <a:ext cx="5283200" cy="6184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355600" y="2730500"/>
            <a:ext cx="5892800" cy="629920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>
            <a:spLocks noGrp="1"/>
          </p:cNvSpPr>
          <p:nvPr>
            <p:ph type="body" idx="1"/>
          </p:nvPr>
        </p:nvSpPr>
        <p:spPr>
          <a:xfrm>
            <a:off x="762000" y="762000"/>
            <a:ext cx="11468100" cy="8216900"/>
          </a:xfrm>
          <a:prstGeom prst="rect">
            <a:avLst/>
          </a:prstGeom>
        </p:spPr>
        <p:txBody>
          <a:bodyPr/>
          <a:lstStyle>
            <a:lvl1pPr marL="520700" indent="-520700">
              <a:lnSpc>
                <a:spcPct val="120000"/>
              </a:lnSpc>
              <a:spcBef>
                <a:spcPts val="4600"/>
              </a:spcBef>
              <a:defRPr sz="4600"/>
            </a:lvl1pPr>
            <a:lvl2pPr marL="1041400" indent="-520700">
              <a:lnSpc>
                <a:spcPct val="120000"/>
              </a:lnSpc>
              <a:spcBef>
                <a:spcPts val="4600"/>
              </a:spcBef>
              <a:defRPr sz="4600"/>
            </a:lvl2pPr>
            <a:lvl3pPr marL="1562100" indent="-520700">
              <a:lnSpc>
                <a:spcPct val="120000"/>
              </a:lnSpc>
              <a:spcBef>
                <a:spcPts val="4600"/>
              </a:spcBef>
              <a:defRPr sz="4600"/>
            </a:lvl3pPr>
            <a:lvl4pPr marL="2082800" indent="-520700">
              <a:lnSpc>
                <a:spcPct val="120000"/>
              </a:lnSpc>
              <a:spcBef>
                <a:spcPts val="4600"/>
              </a:spcBef>
              <a:defRPr sz="4600"/>
            </a:lvl4pPr>
            <a:lvl5pPr marL="2603500" indent="-520700">
              <a:lnSpc>
                <a:spcPct val="120000"/>
              </a:lnSpc>
              <a:spcBef>
                <a:spcPts val="4600"/>
              </a:spcBef>
              <a:defRPr sz="4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2-033_1302x975.jpeg"/>
          <p:cNvSpPr>
            <a:spLocks noGrp="1"/>
          </p:cNvSpPr>
          <p:nvPr>
            <p:ph type="pic" sz="quarter" idx="13"/>
          </p:nvPr>
        </p:nvSpPr>
        <p:spPr>
          <a:xfrm>
            <a:off x="6654800" y="5029200"/>
            <a:ext cx="5803900" cy="4216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Image"/>
          <p:cNvSpPr>
            <a:spLocks noGrp="1"/>
          </p:cNvSpPr>
          <p:nvPr>
            <p:ph type="pic" sz="quarter" idx="14"/>
          </p:nvPr>
        </p:nvSpPr>
        <p:spPr>
          <a:xfrm>
            <a:off x="6664613" y="508000"/>
            <a:ext cx="5803901" cy="4216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2-10-superquadro_1631x2178.jpeg"/>
          <p:cNvSpPr>
            <a:spLocks noGrp="1"/>
          </p:cNvSpPr>
          <p:nvPr>
            <p:ph type="pic" idx="15"/>
          </p:nvPr>
        </p:nvSpPr>
        <p:spPr>
          <a:xfrm>
            <a:off x="533400" y="508000"/>
            <a:ext cx="5808231" cy="8737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355600" y="254000"/>
            <a:ext cx="12293600" cy="2438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355600" y="2730500"/>
            <a:ext cx="12293600" cy="6299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24599" y="9270999"/>
            <a:ext cx="342901" cy="3556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all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all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all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all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all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all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all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all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all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9pPr>
    </p:titleStyle>
    <p:bodyStyle>
      <a:lvl1pPr marL="431800" marR="0" indent="-431800" algn="l" defTabSz="584200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82000"/>
        <a:buFontTx/>
        <a:buChar char="•"/>
        <a:tabLst/>
        <a:defRPr sz="3800" b="0" i="0" u="none" strike="noStrike" cap="none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1pPr>
      <a:lvl2pPr marL="863600" marR="0" indent="-431800" algn="l" defTabSz="584200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82000"/>
        <a:buFontTx/>
        <a:buChar char="•"/>
        <a:tabLst/>
        <a:defRPr sz="3800" b="0" i="0" u="none" strike="noStrike" cap="none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2pPr>
      <a:lvl3pPr marL="1295400" marR="0" indent="-431800" algn="l" defTabSz="584200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82000"/>
        <a:buFontTx/>
        <a:buChar char="•"/>
        <a:tabLst/>
        <a:defRPr sz="3800" b="0" i="0" u="none" strike="noStrike" cap="none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3pPr>
      <a:lvl4pPr marL="1727200" marR="0" indent="-431800" algn="l" defTabSz="584200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82000"/>
        <a:buFontTx/>
        <a:buChar char="•"/>
        <a:tabLst/>
        <a:defRPr sz="3800" b="0" i="0" u="none" strike="noStrike" cap="none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4pPr>
      <a:lvl5pPr marL="2159000" marR="0" indent="-431800" algn="l" defTabSz="584200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82000"/>
        <a:buFontTx/>
        <a:buChar char="•"/>
        <a:tabLst/>
        <a:defRPr sz="3800" b="0" i="0" u="none" strike="noStrike" cap="none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5pPr>
      <a:lvl6pPr marL="2590800" marR="0" indent="-431800" algn="l" defTabSz="584200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82000"/>
        <a:buFontTx/>
        <a:buChar char="•"/>
        <a:tabLst/>
        <a:defRPr sz="3800" b="0" i="0" u="none" strike="noStrike" cap="none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6pPr>
      <a:lvl7pPr marL="3022600" marR="0" indent="-431800" algn="l" defTabSz="584200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82000"/>
        <a:buFontTx/>
        <a:buChar char="•"/>
        <a:tabLst/>
        <a:defRPr sz="3800" b="0" i="0" u="none" strike="noStrike" cap="none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7pPr>
      <a:lvl8pPr marL="3454400" marR="0" indent="-431800" algn="l" defTabSz="584200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82000"/>
        <a:buFontTx/>
        <a:buChar char="•"/>
        <a:tabLst/>
        <a:defRPr sz="3800" b="0" i="0" u="none" strike="noStrike" cap="none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8pPr>
      <a:lvl9pPr marL="3886200" marR="0" indent="-431800" algn="l" defTabSz="584200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82000"/>
        <a:buFontTx/>
        <a:buChar char="•"/>
        <a:tabLst/>
        <a:defRPr sz="3800" b="0" i="0" u="none" strike="noStrike" cap="none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Кроссплатформенное веб-приложение ведения бюджета “il budgetto”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5700"/>
            </a:lvl1pPr>
          </a:lstStyle>
          <a:p>
            <a:r>
              <a:t>Кроссплатформенное веб-приложение ведения бюджета “il budgetto”</a:t>
            </a:r>
          </a:p>
        </p:txBody>
      </p:sp>
      <p:sp>
        <p:nvSpPr>
          <p:cNvPr id="120" name="Козяков Андрей…"/>
          <p:cNvSpPr txBox="1"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 err="1"/>
              <a:t>Козяков</a:t>
            </a:r>
            <a:r>
              <a:rPr dirty="0"/>
              <a:t> </a:t>
            </a:r>
            <a:r>
              <a:rPr dirty="0" err="1" smtClean="0"/>
              <a:t>Андрей</a:t>
            </a:r>
            <a:r>
              <a:rPr lang="ru-RU" dirty="0" smtClean="0"/>
              <a:t> Игоревич</a:t>
            </a:r>
            <a:endParaRPr dirty="0"/>
          </a:p>
          <a:p>
            <a:r>
              <a:rPr dirty="0" err="1"/>
              <a:t>группа</a:t>
            </a:r>
            <a:r>
              <a:rPr dirty="0"/>
              <a:t> 350531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упорядочить жизнь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упорядочить жизнь</a:t>
            </a:r>
          </a:p>
        </p:txBody>
      </p:sp>
      <p:pic>
        <p:nvPicPr>
          <p:cNvPr id="153" name="iw0jzd.jpg" descr="iw0jzd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99069" y="118291"/>
            <a:ext cx="8006662" cy="667221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Где вести бюджет?"/>
          <p:cNvSpPr txBox="1">
            <a:spLocks noGrp="1"/>
          </p:cNvSpPr>
          <p:nvPr>
            <p:ph type="title"/>
          </p:nvPr>
        </p:nvSpPr>
        <p:spPr>
          <a:xfrm>
            <a:off x="1270000" y="2813050"/>
            <a:ext cx="10464800" cy="1282700"/>
          </a:xfrm>
          <a:prstGeom prst="rect">
            <a:avLst/>
          </a:prstGeom>
        </p:spPr>
        <p:txBody>
          <a:bodyPr/>
          <a:lstStyle/>
          <a:p>
            <a:r>
              <a:t>Где вести бюджет?</a:t>
            </a:r>
          </a:p>
        </p:txBody>
      </p:sp>
      <p:sp>
        <p:nvSpPr>
          <p:cNvPr id="156" name="В ГОЛОВЕ?"/>
          <p:cNvSpPr txBox="1">
            <a:spLocks noGrp="1"/>
          </p:cNvSpPr>
          <p:nvPr>
            <p:ph type="body" sz="quarter" idx="1"/>
          </p:nvPr>
        </p:nvSpPr>
        <p:spPr>
          <a:xfrm>
            <a:off x="1270000" y="4457700"/>
            <a:ext cx="10464800" cy="1130300"/>
          </a:xfrm>
          <a:prstGeom prst="rect">
            <a:avLst/>
          </a:prstGeom>
        </p:spPr>
        <p:txBody>
          <a:bodyPr/>
          <a:lstStyle/>
          <a:p>
            <a:r>
              <a:t>В ГОЛОВЕ?</a:t>
            </a:r>
          </a:p>
        </p:txBody>
      </p:sp>
      <p:sp>
        <p:nvSpPr>
          <p:cNvPr id="157" name="НА БУМАГЕ?"/>
          <p:cNvSpPr txBox="1"/>
          <p:nvPr/>
        </p:nvSpPr>
        <p:spPr>
          <a:xfrm>
            <a:off x="1270000" y="5372100"/>
            <a:ext cx="10464800" cy="1130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>
              <a:buClr>
                <a:srgbClr val="535353"/>
              </a:buClr>
              <a:defRPr sz="3800"/>
            </a:lvl1pPr>
          </a:lstStyle>
          <a:p>
            <a:r>
              <a:t>НА БУМАГЕ?</a:t>
            </a:r>
          </a:p>
        </p:txBody>
      </p:sp>
      <p:sp>
        <p:nvSpPr>
          <p:cNvPr id="158" name="МОБИЛЬНЫЕ ПРИЛОЖЕНИЯ"/>
          <p:cNvSpPr txBox="1"/>
          <p:nvPr/>
        </p:nvSpPr>
        <p:spPr>
          <a:xfrm>
            <a:off x="1270000" y="6350000"/>
            <a:ext cx="10464800" cy="1130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>
              <a:buClr>
                <a:srgbClr val="535353"/>
              </a:buClr>
              <a:defRPr sz="3800"/>
            </a:lvl1pPr>
          </a:lstStyle>
          <a:p>
            <a:r>
              <a:t>МОБИЛЬНЫЕ ПРИЛОЖЕНИЯ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6" grpId="1" animBg="1" advAuto="0"/>
      <p:bldP spid="157" grpId="2" animBg="1" advAuto="0"/>
      <p:bldP spid="158" grpId="3" animBg="1" advAuto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Большое число…"/>
          <p:cNvSpPr txBox="1">
            <a:spLocks noGrp="1"/>
          </p:cNvSpPr>
          <p:nvPr>
            <p:ph type="title"/>
          </p:nvPr>
        </p:nvSpPr>
        <p:spPr>
          <a:xfrm>
            <a:off x="1270000" y="7010400"/>
            <a:ext cx="10464800" cy="1890068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defTabSz="496570">
              <a:defRPr sz="6120"/>
            </a:pPr>
            <a:r>
              <a:t>Большое число </a:t>
            </a:r>
          </a:p>
          <a:p>
            <a:pPr defTabSz="496570">
              <a:defRPr sz="6120"/>
            </a:pPr>
            <a:r>
              <a:t>вариантов выбора</a:t>
            </a:r>
          </a:p>
        </p:txBody>
      </p:sp>
      <p:pic>
        <p:nvPicPr>
          <p:cNvPr id="161" name="vybor-tortov.jpg" descr="vybor-tortov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70000" y="491638"/>
            <a:ext cx="10464800" cy="592552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под любую платформу"/>
          <p:cNvSpPr txBox="1">
            <a:spLocks noGrp="1"/>
          </p:cNvSpPr>
          <p:nvPr>
            <p:ph type="title"/>
          </p:nvPr>
        </p:nvSpPr>
        <p:spPr>
          <a:xfrm>
            <a:off x="1270000" y="7010400"/>
            <a:ext cx="10464800" cy="1890068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519937">
              <a:defRPr sz="6408"/>
            </a:lvl1pPr>
          </a:lstStyle>
          <a:p>
            <a:r>
              <a:t>под любую платформу</a:t>
            </a:r>
          </a:p>
        </p:txBody>
      </p:sp>
      <p:pic>
        <p:nvPicPr>
          <p:cNvPr id="164" name="android-to-ios-contacts.jpg" descr="android-to-ios-contacts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25344" y="1028476"/>
            <a:ext cx="9954112" cy="485184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платные и бесплатные"/>
          <p:cNvSpPr txBox="1">
            <a:spLocks noGrp="1"/>
          </p:cNvSpPr>
          <p:nvPr>
            <p:ph type="title"/>
          </p:nvPr>
        </p:nvSpPr>
        <p:spPr>
          <a:xfrm>
            <a:off x="1270000" y="7010400"/>
            <a:ext cx="10464800" cy="1890068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537463">
              <a:defRPr sz="6624"/>
            </a:lvl1pPr>
          </a:lstStyle>
          <a:p>
            <a:r>
              <a:t>платные и бесплатные</a:t>
            </a:r>
          </a:p>
        </p:txBody>
      </p:sp>
      <p:pic>
        <p:nvPicPr>
          <p:cNvPr id="167" name="whats-platat-net.jpg" descr="whats-platat-net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08308" y="1635081"/>
            <a:ext cx="10188184" cy="363863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Что же выбрать?"/>
          <p:cNvSpPr txBox="1">
            <a:spLocks noGrp="1"/>
          </p:cNvSpPr>
          <p:nvPr>
            <p:ph type="title"/>
          </p:nvPr>
        </p:nvSpPr>
        <p:spPr>
          <a:xfrm>
            <a:off x="666537" y="7327900"/>
            <a:ext cx="11671726" cy="1772396"/>
          </a:xfrm>
          <a:prstGeom prst="rect">
            <a:avLst/>
          </a:prstGeom>
        </p:spPr>
        <p:txBody>
          <a:bodyPr/>
          <a:lstStyle/>
          <a:p>
            <a:r>
              <a:t>Что же выбрать?</a:t>
            </a:r>
          </a:p>
        </p:txBody>
      </p:sp>
      <p:pic>
        <p:nvPicPr>
          <p:cNvPr id="170" name="vibor-professii.jpg" descr="vibor-professii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77581" y="352082"/>
            <a:ext cx="10849638" cy="62046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давайте разбираться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давайте разбираться</a:t>
            </a:r>
          </a:p>
        </p:txBody>
      </p:sp>
      <p:sp>
        <p:nvSpPr>
          <p:cNvPr id="173" name="что не так?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buClrTx/>
            </a:lvl1pPr>
          </a:lstStyle>
          <a:p>
            <a:r>
              <a:t>что не так?</a:t>
            </a:r>
          </a:p>
        </p:txBody>
      </p:sp>
      <p:pic>
        <p:nvPicPr>
          <p:cNvPr id="174" name="Razbor-poletov-v1-619x233.jpg" descr="Razbor-poletov-v1-619x233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49250" y="1288836"/>
            <a:ext cx="11506300" cy="433112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под каждую платформу?…"/>
          <p:cNvSpPr txBox="1">
            <a:spLocks noGrp="1"/>
          </p:cNvSpPr>
          <p:nvPr>
            <p:ph type="title"/>
          </p:nvPr>
        </p:nvSpPr>
        <p:spPr>
          <a:xfrm>
            <a:off x="1270000" y="7010400"/>
            <a:ext cx="10464800" cy="1890068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defTabSz="484886">
              <a:defRPr sz="5976"/>
            </a:pPr>
            <a:r>
              <a:t>под каждую платформу?</a:t>
            </a:r>
          </a:p>
          <a:p>
            <a:pPr defTabSz="484886">
              <a:defRPr sz="5976"/>
            </a:pPr>
            <a:r>
              <a:t>НЕТ :(</a:t>
            </a:r>
          </a:p>
        </p:txBody>
      </p:sp>
      <p:pic>
        <p:nvPicPr>
          <p:cNvPr id="177" name="android-to-ios-contacts.jpg" descr="android-to-ios-contacts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25344" y="1028476"/>
            <a:ext cx="9954112" cy="485184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платные vs бесплатные"/>
          <p:cNvSpPr txBox="1">
            <a:spLocks noGrp="1"/>
          </p:cNvSpPr>
          <p:nvPr>
            <p:ph type="title"/>
          </p:nvPr>
        </p:nvSpPr>
        <p:spPr>
          <a:xfrm>
            <a:off x="1270000" y="7010400"/>
            <a:ext cx="10464800" cy="1890068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defTabSz="514095">
              <a:defRPr sz="6336"/>
            </a:pPr>
            <a:r>
              <a:t>платные </a:t>
            </a:r>
            <a:r>
              <a:rPr b="1">
                <a:latin typeface="Gill Sans"/>
                <a:ea typeface="Gill Sans"/>
                <a:cs typeface="Gill Sans"/>
                <a:sym typeface="Gill Sans"/>
              </a:rPr>
              <a:t>vs </a:t>
            </a:r>
            <a:r>
              <a:t>бесплатные</a:t>
            </a:r>
          </a:p>
        </p:txBody>
      </p:sp>
      <p:pic>
        <p:nvPicPr>
          <p:cNvPr id="180" name="whats-platat-net.jpg" descr="whats-platat-net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08308" y="1635081"/>
            <a:ext cx="10188184" cy="363863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Бесплатные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Бесплатные</a:t>
            </a:r>
          </a:p>
        </p:txBody>
      </p:sp>
      <p:sp>
        <p:nvSpPr>
          <p:cNvPr id="183" name="Их мало…"/>
          <p:cNvSpPr txBox="1">
            <a:spLocks noGrp="1"/>
          </p:cNvSpPr>
          <p:nvPr>
            <p:ph type="body" idx="1"/>
          </p:nvPr>
        </p:nvSpPr>
        <p:spPr>
          <a:xfrm>
            <a:off x="1944910" y="2730500"/>
            <a:ext cx="9114980" cy="6299200"/>
          </a:xfrm>
          <a:prstGeom prst="rect">
            <a:avLst/>
          </a:prstGeom>
        </p:spPr>
        <p:txBody>
          <a:bodyPr/>
          <a:lstStyle/>
          <a:p>
            <a:r>
              <a:t>Их мало</a:t>
            </a:r>
          </a:p>
          <a:p>
            <a:r>
              <a:t>Как правило скудный функционал</a:t>
            </a:r>
          </a:p>
          <a:p>
            <a:r>
              <a:t>Для начала может сойти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4" name="1511192560__98090975_042106636.jpg"/>
          <p:cNvGrpSpPr/>
          <p:nvPr/>
        </p:nvGrpSpPr>
        <p:grpSpPr>
          <a:xfrm>
            <a:off x="2540000" y="739725"/>
            <a:ext cx="7924800" cy="5422901"/>
            <a:chOff x="0" y="0"/>
            <a:chExt cx="7924800" cy="5422900"/>
          </a:xfrm>
        </p:grpSpPr>
        <p:pic>
          <p:nvPicPr>
            <p:cNvPr id="123" name="1511192560__98090975_042106636.jpg" descr="1511192560__98090975_042106636.jp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88900" y="50800"/>
              <a:ext cx="7747000" cy="5181600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22" name="1511192560__98090975_042106636.jpg" descr="1511192560__98090975_042106636.jpg"/>
            <p:cNvPicPr>
              <a:picLocks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7924800" cy="5422900"/>
            </a:xfrm>
            <a:prstGeom prst="rect">
              <a:avLst/>
            </a:prstGeom>
            <a:effectLst/>
          </p:spPr>
        </p:pic>
      </p:grpSp>
      <p:sp>
        <p:nvSpPr>
          <p:cNvPr id="125" name="бюджет"/>
          <p:cNvSpPr txBox="1">
            <a:spLocks noGrp="1"/>
          </p:cNvSpPr>
          <p:nvPr>
            <p:ph type="title"/>
          </p:nvPr>
        </p:nvSpPr>
        <p:spPr>
          <a:xfrm>
            <a:off x="355600" y="6216650"/>
            <a:ext cx="12293600" cy="3238500"/>
          </a:xfrm>
          <a:prstGeom prst="rect">
            <a:avLst/>
          </a:prstGeom>
        </p:spPr>
        <p:txBody>
          <a:bodyPr/>
          <a:lstStyle/>
          <a:p>
            <a:r>
              <a:t>бюджет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Платные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Платные</a:t>
            </a:r>
          </a:p>
        </p:txBody>
      </p:sp>
      <p:sp>
        <p:nvSpPr>
          <p:cNvPr id="186" name="Их много…"/>
          <p:cNvSpPr txBox="1">
            <a:spLocks noGrp="1"/>
          </p:cNvSpPr>
          <p:nvPr>
            <p:ph type="body" idx="1"/>
          </p:nvPr>
        </p:nvSpPr>
        <p:spPr>
          <a:xfrm>
            <a:off x="1944910" y="2730500"/>
            <a:ext cx="9114980" cy="6299200"/>
          </a:xfrm>
          <a:prstGeom prst="rect">
            <a:avLst/>
          </a:prstGeom>
        </p:spPr>
        <p:txBody>
          <a:bodyPr/>
          <a:lstStyle/>
          <a:p>
            <a:r>
              <a:t>Их много</a:t>
            </a:r>
          </a:p>
          <a:p>
            <a:r>
              <a:t>Хорошая функциональность</a:t>
            </a:r>
          </a:p>
          <a:p>
            <a:r>
              <a:t>Оценить до покупки сложно</a:t>
            </a:r>
          </a:p>
          <a:p>
            <a:r>
              <a:t>Некоторые неоправданно дорогие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МЕтод проб и ошибок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554990">
              <a:defRPr sz="6840"/>
            </a:lvl1pPr>
          </a:lstStyle>
          <a:p>
            <a:r>
              <a:t>МЕтод проб и ошибок</a:t>
            </a:r>
          </a:p>
        </p:txBody>
      </p:sp>
      <p:sp>
        <p:nvSpPr>
          <p:cNvPr id="189" name="Body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ClrTx/>
            </a:pPr>
            <a:endParaRPr/>
          </a:p>
        </p:txBody>
      </p:sp>
      <p:pic>
        <p:nvPicPr>
          <p:cNvPr id="190" name="1821301.jpg" descr="1821301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55289" y="454974"/>
            <a:ext cx="10094222" cy="599885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Нашел что нужно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Нашел что нужно</a:t>
            </a:r>
          </a:p>
        </p:txBody>
      </p:sp>
      <p:sp>
        <p:nvSpPr>
          <p:cNvPr id="193" name="Body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ClrTx/>
            </a:pPr>
            <a:endParaRPr/>
          </a:p>
        </p:txBody>
      </p:sp>
      <p:pic>
        <p:nvPicPr>
          <p:cNvPr id="194" name="ktokatitmir0.0.jpg" descr="ktokatitmir0.0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31865" y="207377"/>
            <a:ext cx="9741070" cy="649404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жизнь налаживается"/>
          <p:cNvSpPr txBox="1">
            <a:spLocks noGrp="1"/>
          </p:cNvSpPr>
          <p:nvPr>
            <p:ph type="title"/>
          </p:nvPr>
        </p:nvSpPr>
        <p:spPr>
          <a:xfrm>
            <a:off x="126057" y="3914030"/>
            <a:ext cx="6351886" cy="1925540"/>
          </a:xfrm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 sz="6200"/>
            </a:lvl1pPr>
          </a:lstStyle>
          <a:p>
            <a:r>
              <a:t>жизнь налаживается</a:t>
            </a:r>
          </a:p>
        </p:txBody>
      </p:sp>
      <p:pic>
        <p:nvPicPr>
          <p:cNvPr id="197" name="990789b5d6a81f3f5ec0dcb679dc6851--robert-jr-robert-downey-jr.jpg" descr="990789b5d6a81f3f5ec0dcb679dc6851--robert-jr-robert-downey-jr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053989" y="1612965"/>
            <a:ext cx="4662622" cy="65276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Потеря данных за полгода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443991">
              <a:defRPr sz="5472"/>
            </a:lvl1pPr>
          </a:lstStyle>
          <a:p>
            <a:r>
              <a:t>Потеря данных за полгода</a:t>
            </a:r>
          </a:p>
        </p:txBody>
      </p:sp>
      <p:sp>
        <p:nvSpPr>
          <p:cNvPr id="200" name="и много бесполезных разговоров…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>
            <a:normAutofit lnSpcReduction="10000"/>
          </a:bodyPr>
          <a:lstStyle/>
          <a:p>
            <a:pPr defTabSz="543305">
              <a:buClrTx/>
              <a:defRPr sz="3534"/>
            </a:pPr>
            <a:r>
              <a:t>и много бесполезных разговоров</a:t>
            </a:r>
          </a:p>
          <a:p>
            <a:pPr defTabSz="543305">
              <a:buClrTx/>
              <a:defRPr sz="3534"/>
            </a:pPr>
            <a:r>
              <a:t>со службой поддержки</a:t>
            </a:r>
          </a:p>
        </p:txBody>
      </p:sp>
      <p:pic>
        <p:nvPicPr>
          <p:cNvPr id="201" name="pechal.jpg" descr="pechal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66244" y="266895"/>
            <a:ext cx="8672312" cy="637501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жизнь продолжается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560831">
              <a:defRPr sz="6911"/>
            </a:lvl1pPr>
          </a:lstStyle>
          <a:p>
            <a:r>
              <a:t>жизнь продолжается</a:t>
            </a:r>
          </a:p>
        </p:txBody>
      </p:sp>
      <p:sp>
        <p:nvSpPr>
          <p:cNvPr id="204" name="но осадочек остался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buClrTx/>
            </a:lvl1pPr>
          </a:lstStyle>
          <a:p>
            <a:r>
              <a:t>но осадочек остался</a:t>
            </a:r>
          </a:p>
        </p:txBody>
      </p:sp>
      <p:pic>
        <p:nvPicPr>
          <p:cNvPr id="205" name="a50d3a4a01.jpg" descr="a50d3a4a01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14500" y="245574"/>
            <a:ext cx="8575800" cy="641765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идея приложения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идея приложения</a:t>
            </a:r>
          </a:p>
        </p:txBody>
      </p:sp>
      <p:sp>
        <p:nvSpPr>
          <p:cNvPr id="208" name="идеального…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>
            <a:normAutofit lnSpcReduction="10000"/>
          </a:bodyPr>
          <a:lstStyle/>
          <a:p>
            <a:pPr defTabSz="543305">
              <a:buClrTx/>
              <a:defRPr sz="3534"/>
            </a:pPr>
            <a:r>
              <a:t>идеального</a:t>
            </a:r>
          </a:p>
          <a:p>
            <a:pPr defTabSz="543305">
              <a:buClrTx/>
              <a:defRPr sz="3534"/>
            </a:pPr>
            <a:r>
              <a:t>(по моему мнению)</a:t>
            </a:r>
          </a:p>
        </p:txBody>
      </p:sp>
      <p:pic>
        <p:nvPicPr>
          <p:cNvPr id="209" name="emprendedores-y-pymes.png" descr="emprendedores-y-pyme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95782" y="305814"/>
            <a:ext cx="9613236" cy="629717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Что нужно сделать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Что нужно сделать?</a:t>
            </a:r>
          </a:p>
        </p:txBody>
      </p:sp>
      <p:sp>
        <p:nvSpPr>
          <p:cNvPr id="212" name="Кроссплатформенное веб-приложение…"/>
          <p:cNvSpPr txBox="1">
            <a:spLocks noGrp="1"/>
          </p:cNvSpPr>
          <p:nvPr>
            <p:ph type="body" idx="1"/>
          </p:nvPr>
        </p:nvSpPr>
        <p:spPr>
          <a:xfrm>
            <a:off x="1267486" y="2692400"/>
            <a:ext cx="10469828" cy="62992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468629" indent="-468629" defTabSz="525779">
              <a:spcBef>
                <a:spcPts val="4100"/>
              </a:spcBef>
              <a:defRPr sz="4140"/>
            </a:pPr>
            <a:r>
              <a:rPr dirty="0" err="1"/>
              <a:t>Кроссплатформенное</a:t>
            </a:r>
            <a:r>
              <a:rPr dirty="0"/>
              <a:t> веб-приложение</a:t>
            </a:r>
          </a:p>
          <a:p>
            <a:pPr marL="468629" indent="-468629" defTabSz="525779">
              <a:spcBef>
                <a:spcPts val="4100"/>
              </a:spcBef>
              <a:defRPr sz="4140"/>
            </a:pPr>
            <a:r>
              <a:rPr dirty="0" err="1" smtClean="0"/>
              <a:t>Бесплатное</a:t>
            </a:r>
            <a:endParaRPr dirty="0" smtClean="0"/>
          </a:p>
          <a:p>
            <a:pPr marL="468629" indent="-468629" defTabSz="525779">
              <a:spcBef>
                <a:spcPts val="4100"/>
              </a:spcBef>
              <a:defRPr sz="4140"/>
            </a:pPr>
            <a:r>
              <a:rPr lang="ru-RU" dirty="0" smtClean="0"/>
              <a:t>Данные на сервере</a:t>
            </a:r>
            <a:endParaRPr dirty="0" smtClean="0"/>
          </a:p>
          <a:p>
            <a:pPr marL="468629" indent="-468629" defTabSz="525779">
              <a:spcBef>
                <a:spcPts val="4100"/>
              </a:spcBef>
              <a:defRPr sz="4140"/>
            </a:pPr>
            <a:r>
              <a:rPr dirty="0" smtClean="0"/>
              <a:t>+ </a:t>
            </a:r>
            <a:r>
              <a:rPr dirty="0" err="1"/>
              <a:t>свои</a:t>
            </a:r>
            <a:r>
              <a:rPr dirty="0"/>
              <a:t> </a:t>
            </a:r>
            <a:r>
              <a:rPr dirty="0" err="1"/>
              <a:t>функции</a:t>
            </a:r>
            <a:r>
              <a:rPr dirty="0"/>
              <a:t> </a:t>
            </a:r>
            <a:r>
              <a:rPr dirty="0" err="1"/>
              <a:t>из</a:t>
            </a:r>
            <a:r>
              <a:rPr dirty="0"/>
              <a:t> </a:t>
            </a:r>
            <a:r>
              <a:rPr dirty="0" err="1"/>
              <a:t>опыта</a:t>
            </a:r>
            <a:r>
              <a:rPr dirty="0"/>
              <a:t> </a:t>
            </a:r>
            <a:r>
              <a:rPr dirty="0" err="1"/>
              <a:t>эксплуатации</a:t>
            </a:r>
            <a:endParaRPr dirty="0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2" grpId="1" animBg="1" advAuto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Кроссплатформенное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549148">
              <a:defRPr sz="6768"/>
            </a:lvl1pPr>
          </a:lstStyle>
          <a:p>
            <a:r>
              <a:t>Кроссплатформенное</a:t>
            </a:r>
          </a:p>
        </p:txBody>
      </p:sp>
      <p:sp>
        <p:nvSpPr>
          <p:cNvPr id="215" name="браузер + iOS + Android"/>
          <p:cNvSpPr txBox="1">
            <a:spLocks noGrp="1"/>
          </p:cNvSpPr>
          <p:nvPr>
            <p:ph type="body" sz="quarter" idx="1"/>
          </p:nvPr>
        </p:nvSpPr>
        <p:spPr>
          <a:xfrm>
            <a:off x="1270000" y="8191500"/>
            <a:ext cx="10464800" cy="674539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>
              <a:buClrTx/>
            </a:lvl1pPr>
          </a:lstStyle>
          <a:p>
            <a:r>
              <a:rPr dirty="0" err="1"/>
              <a:t>браузер</a:t>
            </a:r>
            <a:r>
              <a:rPr dirty="0"/>
              <a:t> + iOS + Android</a:t>
            </a:r>
          </a:p>
        </p:txBody>
      </p:sp>
      <p:pic>
        <p:nvPicPr>
          <p:cNvPr id="216" name="preview.png" descr="preview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90725" y="526972"/>
            <a:ext cx="9023350" cy="638182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как это работает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как это работает</a:t>
            </a:r>
          </a:p>
        </p:txBody>
      </p:sp>
      <p:pic>
        <p:nvPicPr>
          <p:cNvPr id="219" name="cordova.png" descr="cordova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94790" y="1581609"/>
            <a:ext cx="10215220" cy="374558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Бюджет – это своеобразный план использования и формирования денежных средств для реализации необходимых функций и задач"/>
          <p:cNvSpPr txBox="1">
            <a:spLocks noGrp="1"/>
          </p:cNvSpPr>
          <p:nvPr>
            <p:ph type="ctrTitle"/>
          </p:nvPr>
        </p:nvSpPr>
        <p:spPr>
          <a:xfrm>
            <a:off x="355600" y="3257550"/>
            <a:ext cx="12293600" cy="3238500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374904">
              <a:defRPr sz="5330" cap="none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Бюджет – это своеобразный план использования и формирования денежных средств для реализации необходимых функций и задач</a:t>
            </a:r>
          </a:p>
        </p:txBody>
      </p:sp>
      <p:sp>
        <p:nvSpPr>
          <p:cNvPr id="128" name="Конституция РБ"/>
          <p:cNvSpPr txBox="1">
            <a:spLocks noGrp="1"/>
          </p:cNvSpPr>
          <p:nvPr>
            <p:ph type="subTitle" sz="quarter" idx="1"/>
          </p:nvPr>
        </p:nvSpPr>
        <p:spPr>
          <a:xfrm>
            <a:off x="355600" y="6997700"/>
            <a:ext cx="12293600" cy="1295400"/>
          </a:xfrm>
          <a:prstGeom prst="rect">
            <a:avLst/>
          </a:prstGeom>
        </p:spPr>
        <p:txBody>
          <a:bodyPr/>
          <a:lstStyle/>
          <a:p>
            <a:r>
              <a:t>Конституция РБ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В чем выигрыш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latin typeface="Arial" panose="020B0604020202020204" pitchFamily="34" charset="0"/>
                <a:cs typeface="Arial" panose="020B0604020202020204" pitchFamily="34" charset="0"/>
              </a:rPr>
              <a:t>В чем выигрыш?</a:t>
            </a:r>
          </a:p>
        </p:txBody>
      </p:sp>
      <p:sp>
        <p:nvSpPr>
          <p:cNvPr id="222" name="Один язык разработки"/>
          <p:cNvSpPr txBox="1">
            <a:spLocks noGrp="1"/>
          </p:cNvSpPr>
          <p:nvPr>
            <p:ph type="body" sz="quarter" idx="1"/>
          </p:nvPr>
        </p:nvSpPr>
        <p:spPr>
          <a:xfrm>
            <a:off x="355600" y="2730500"/>
            <a:ext cx="12293600" cy="1081237"/>
          </a:xfrm>
          <a:prstGeom prst="rect">
            <a:avLst/>
          </a:prstGeom>
        </p:spPr>
        <p:txBody>
          <a:bodyPr/>
          <a:lstStyle/>
          <a:p>
            <a:r>
              <a:rPr dirty="0" err="1">
                <a:latin typeface="Arial" panose="020B0604020202020204" pitchFamily="34" charset="0"/>
                <a:cs typeface="Arial" panose="020B0604020202020204" pitchFamily="34" charset="0"/>
              </a:rPr>
              <a:t>Один</a:t>
            </a: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dirty="0" err="1">
                <a:latin typeface="Arial" panose="020B0604020202020204" pitchFamily="34" charset="0"/>
                <a:cs typeface="Arial" panose="020B0604020202020204" pitchFamily="34" charset="0"/>
              </a:rPr>
              <a:t>язык</a:t>
            </a: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dirty="0" err="1" smtClean="0">
                <a:latin typeface="Arial" panose="020B0604020202020204" pitchFamily="34" charset="0"/>
                <a:cs typeface="Arial" panose="020B0604020202020204" pitchFamily="34" charset="0"/>
              </a:rPr>
              <a:t>разработки</a:t>
            </a:r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 (об этом позже)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3" name="Экономия времени разработки"/>
          <p:cNvSpPr txBox="1"/>
          <p:nvPr/>
        </p:nvSpPr>
        <p:spPr>
          <a:xfrm>
            <a:off x="355600" y="3849836"/>
            <a:ext cx="12293600" cy="10357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520700" indent="-520700" algn="l">
              <a:lnSpc>
                <a:spcPct val="120000"/>
              </a:lnSpc>
              <a:spcBef>
                <a:spcPts val="4600"/>
              </a:spcBef>
              <a:buSzPct val="82000"/>
              <a:buChar char="•"/>
              <a:defRPr sz="4600"/>
            </a:lvl1pPr>
          </a:lstStyle>
          <a:p>
            <a:r>
              <a:rPr dirty="0" err="1">
                <a:latin typeface="Arial" panose="020B0604020202020204" pitchFamily="34" charset="0"/>
                <a:cs typeface="Arial" panose="020B0604020202020204" pitchFamily="34" charset="0"/>
              </a:rPr>
              <a:t>Экономия</a:t>
            </a: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dirty="0" err="1">
                <a:latin typeface="Arial" panose="020B0604020202020204" pitchFamily="34" charset="0"/>
                <a:cs typeface="Arial" panose="020B0604020202020204" pitchFamily="34" charset="0"/>
              </a:rPr>
              <a:t>времени</a:t>
            </a: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dirty="0" err="1">
                <a:latin typeface="Arial" panose="020B0604020202020204" pitchFamily="34" charset="0"/>
                <a:cs typeface="Arial" panose="020B0604020202020204" pitchFamily="34" charset="0"/>
              </a:rPr>
              <a:t>разработки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4" name="Легкость дальнейшей поддержки приложения"/>
          <p:cNvSpPr txBox="1"/>
          <p:nvPr/>
        </p:nvSpPr>
        <p:spPr>
          <a:xfrm>
            <a:off x="355600" y="4927375"/>
            <a:ext cx="12293600" cy="17899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Autofit/>
          </a:bodyPr>
          <a:lstStyle>
            <a:lvl1pPr marL="520700" indent="-520700" algn="l">
              <a:lnSpc>
                <a:spcPct val="120000"/>
              </a:lnSpc>
              <a:spcBef>
                <a:spcPts val="4600"/>
              </a:spcBef>
              <a:buSzPct val="82000"/>
              <a:buChar char="•"/>
              <a:defRPr sz="4600"/>
            </a:lvl1pPr>
          </a:lstStyle>
          <a:p>
            <a:r>
              <a:rPr dirty="0" err="1">
                <a:latin typeface="Arial" panose="020B0604020202020204" pitchFamily="34" charset="0"/>
                <a:cs typeface="Arial" panose="020B0604020202020204" pitchFamily="34" charset="0"/>
              </a:rPr>
              <a:t>Легкость</a:t>
            </a: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dirty="0" err="1">
                <a:latin typeface="Arial" panose="020B0604020202020204" pitchFamily="34" charset="0"/>
                <a:cs typeface="Arial" panose="020B0604020202020204" pitchFamily="34" charset="0"/>
              </a:rPr>
              <a:t>дальнейшей</a:t>
            </a: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dirty="0" err="1">
                <a:latin typeface="Arial" panose="020B0604020202020204" pitchFamily="34" charset="0"/>
                <a:cs typeface="Arial" panose="020B0604020202020204" pitchFamily="34" charset="0"/>
              </a:rPr>
              <a:t>поддержки</a:t>
            </a: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 приложения </a:t>
            </a:r>
          </a:p>
        </p:txBody>
      </p:sp>
      <p:sp>
        <p:nvSpPr>
          <p:cNvPr id="225" name="Хорошая производительность"/>
          <p:cNvSpPr txBox="1"/>
          <p:nvPr/>
        </p:nvSpPr>
        <p:spPr>
          <a:xfrm>
            <a:off x="355600" y="6656940"/>
            <a:ext cx="12293600" cy="1081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520700" indent="-520700" algn="l">
              <a:lnSpc>
                <a:spcPct val="120000"/>
              </a:lnSpc>
              <a:spcBef>
                <a:spcPts val="4600"/>
              </a:spcBef>
              <a:buSzPct val="82000"/>
              <a:buChar char="•"/>
              <a:defRPr sz="4600"/>
            </a:lvl1pPr>
          </a:lstStyle>
          <a:p>
            <a:r>
              <a:rPr dirty="0" err="1">
                <a:latin typeface="Arial" panose="020B0604020202020204" pitchFamily="34" charset="0"/>
                <a:cs typeface="Arial" panose="020B0604020202020204" pitchFamily="34" charset="0"/>
              </a:rPr>
              <a:t>Хорошая</a:t>
            </a: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dirty="0" err="1">
                <a:latin typeface="Arial" panose="020B0604020202020204" pitchFamily="34" charset="0"/>
                <a:cs typeface="Arial" panose="020B0604020202020204" pitchFamily="34" charset="0"/>
              </a:rPr>
              <a:t>производительность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6" name="Удобное тестировать"/>
          <p:cNvSpPr txBox="1"/>
          <p:nvPr/>
        </p:nvSpPr>
        <p:spPr>
          <a:xfrm>
            <a:off x="355600" y="7738177"/>
            <a:ext cx="12293600" cy="10357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520700" indent="-520700" algn="l">
              <a:lnSpc>
                <a:spcPct val="120000"/>
              </a:lnSpc>
              <a:spcBef>
                <a:spcPts val="4600"/>
              </a:spcBef>
              <a:buSzPct val="82000"/>
              <a:buChar char="•"/>
              <a:defRPr sz="4600"/>
            </a:lvl1pPr>
          </a:lstStyle>
          <a:p>
            <a:r>
              <a:rPr dirty="0" err="1" smtClean="0">
                <a:latin typeface="Arial" panose="020B0604020202020204" pitchFamily="34" charset="0"/>
                <a:cs typeface="Arial" panose="020B0604020202020204" pitchFamily="34" charset="0"/>
              </a:rPr>
              <a:t>Удобн</a:t>
            </a:r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е</a:t>
            </a:r>
            <a:r>
              <a:rPr dirty="0" smtClean="0">
                <a:latin typeface="Arial" panose="020B0604020202020204" pitchFamily="34" charset="0"/>
                <a:cs typeface="Arial" panose="020B0604020202020204" pitchFamily="34" charset="0"/>
              </a:rPr>
              <a:t>е </a:t>
            </a:r>
            <a:r>
              <a:rPr dirty="0" err="1">
                <a:latin typeface="Arial" panose="020B0604020202020204" pitchFamily="34" charset="0"/>
                <a:cs typeface="Arial" panose="020B0604020202020204" pitchFamily="34" charset="0"/>
              </a:rPr>
              <a:t>тестировать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2" grpId="1" animBg="1" advAuto="0"/>
      <p:bldP spid="223" grpId="2" animBg="1" advAuto="0"/>
      <p:bldP spid="224" grpId="3" animBg="1" advAuto="0"/>
      <p:bldP spid="225" grpId="4" animBg="1" advAuto="0"/>
      <p:bldP spid="226" grpId="5" animBg="1" advAuto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как это работает"/>
          <p:cNvSpPr txBox="1">
            <a:spLocks noGrp="1"/>
          </p:cNvSpPr>
          <p:nvPr>
            <p:ph type="title"/>
          </p:nvPr>
        </p:nvSpPr>
        <p:spPr>
          <a:xfrm>
            <a:off x="1035537" y="6908800"/>
            <a:ext cx="10933723" cy="1282700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ru-RU" dirty="0" smtClean="0"/>
              <a:t>Бесплатное приложение</a:t>
            </a:r>
            <a:endParaRPr dirty="0"/>
          </a:p>
        </p:txBody>
      </p:sp>
      <p:pic>
        <p:nvPicPr>
          <p:cNvPr id="219" name="cordov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3437" y="948562"/>
            <a:ext cx="6837925" cy="510565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48871681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как это работает"/>
          <p:cNvSpPr txBox="1">
            <a:spLocks noGrp="1"/>
          </p:cNvSpPr>
          <p:nvPr>
            <p:ph type="title"/>
          </p:nvPr>
        </p:nvSpPr>
        <p:spPr>
          <a:xfrm>
            <a:off x="1035537" y="6908800"/>
            <a:ext cx="10933723" cy="1282700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ru-RU" dirty="0" smtClean="0"/>
              <a:t>Данные на совести разработчика</a:t>
            </a:r>
            <a:endParaRPr dirty="0"/>
          </a:p>
        </p:txBody>
      </p:sp>
      <p:pic>
        <p:nvPicPr>
          <p:cNvPr id="219" name="cordov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9574" y="948562"/>
            <a:ext cx="5358549" cy="5358549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74182248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В чем выигрыш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Новые функции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2" name="Один язык разработки"/>
          <p:cNvSpPr txBox="1">
            <a:spLocks noGrp="1"/>
          </p:cNvSpPr>
          <p:nvPr>
            <p:ph type="body" sz="quarter" idx="1"/>
          </p:nvPr>
        </p:nvSpPr>
        <p:spPr>
          <a:xfrm>
            <a:off x="355600" y="2730500"/>
            <a:ext cx="12293600" cy="1081237"/>
          </a:xfrm>
          <a:prstGeom prst="rect">
            <a:avLst/>
          </a:prstGeom>
        </p:spPr>
        <p:txBody>
          <a:bodyPr/>
          <a:lstStyle/>
          <a:p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Максимально простой интерфейс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3" name="Экономия времени разработки"/>
          <p:cNvSpPr txBox="1"/>
          <p:nvPr/>
        </p:nvSpPr>
        <p:spPr>
          <a:xfrm>
            <a:off x="355600" y="3849836"/>
            <a:ext cx="12293600" cy="10357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520700" indent="-520700" algn="l">
              <a:lnSpc>
                <a:spcPct val="120000"/>
              </a:lnSpc>
              <a:spcBef>
                <a:spcPts val="4600"/>
              </a:spcBef>
              <a:buSzPct val="82000"/>
              <a:buChar char="•"/>
              <a:defRPr sz="4600"/>
            </a:lvl1pPr>
          </a:lstStyle>
          <a:p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Конвертер валют (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API </a:t>
            </a:r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НБ РБ)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4" name="Легкость дальнейшей поддержки приложения"/>
          <p:cNvSpPr txBox="1"/>
          <p:nvPr/>
        </p:nvSpPr>
        <p:spPr>
          <a:xfrm>
            <a:off x="355600" y="4927375"/>
            <a:ext cx="12293600" cy="10394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Autofit/>
          </a:bodyPr>
          <a:lstStyle>
            <a:lvl1pPr marL="520700" indent="-520700" algn="l">
              <a:lnSpc>
                <a:spcPct val="120000"/>
              </a:lnSpc>
              <a:spcBef>
                <a:spcPts val="4600"/>
              </a:spcBef>
              <a:buSzPct val="82000"/>
              <a:buChar char="•"/>
              <a:defRPr sz="4600"/>
            </a:lvl1pPr>
          </a:lstStyle>
          <a:p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Временное хранение данных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5" name="Хорошая производительность"/>
          <p:cNvSpPr txBox="1"/>
          <p:nvPr/>
        </p:nvSpPr>
        <p:spPr>
          <a:xfrm>
            <a:off x="355600" y="5966818"/>
            <a:ext cx="12293600" cy="1081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520700" indent="-520700" algn="l">
              <a:lnSpc>
                <a:spcPct val="120000"/>
              </a:lnSpc>
              <a:spcBef>
                <a:spcPts val="4600"/>
              </a:spcBef>
              <a:buSzPct val="82000"/>
              <a:buChar char="•"/>
              <a:defRPr sz="4600"/>
            </a:lvl1pPr>
          </a:lstStyle>
          <a:p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Удобные графики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6" name="Удобное тестировать"/>
          <p:cNvSpPr txBox="1"/>
          <p:nvPr/>
        </p:nvSpPr>
        <p:spPr>
          <a:xfrm>
            <a:off x="355600" y="7048055"/>
            <a:ext cx="12293600" cy="10357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520700" indent="-520700" algn="l">
              <a:lnSpc>
                <a:spcPct val="120000"/>
              </a:lnSpc>
              <a:spcBef>
                <a:spcPts val="4600"/>
              </a:spcBef>
              <a:buSzPct val="82000"/>
              <a:buChar char="•"/>
              <a:defRPr sz="4600"/>
            </a:lvl1pPr>
          </a:lstStyle>
          <a:p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Распознование голосовых команд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2701126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2" grpId="0" animBg="1" advAuto="0"/>
      <p:bldP spid="223" grpId="0" animBg="1" advAuto="0"/>
      <p:bldP spid="224" grpId="0" animBg="1" advAuto="0"/>
      <p:bldP spid="225" grpId="0" animBg="1" advAuto="0"/>
      <p:bldP spid="226" grpId="0" animBg="1" advAuto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как это работает"/>
          <p:cNvSpPr txBox="1">
            <a:spLocks noGrp="1"/>
          </p:cNvSpPr>
          <p:nvPr>
            <p:ph type="title"/>
          </p:nvPr>
        </p:nvSpPr>
        <p:spPr>
          <a:xfrm>
            <a:off x="1035537" y="6908800"/>
            <a:ext cx="10933723" cy="1282700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ru-RU" dirty="0" smtClean="0"/>
              <a:t>Средства разработки</a:t>
            </a:r>
            <a:endParaRPr dirty="0"/>
          </a:p>
        </p:txBody>
      </p:sp>
      <p:pic>
        <p:nvPicPr>
          <p:cNvPr id="219" name="cordov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390" y="1221227"/>
            <a:ext cx="9310016" cy="568757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46281229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как это работает"/>
          <p:cNvSpPr txBox="1">
            <a:spLocks noGrp="1"/>
          </p:cNvSpPr>
          <p:nvPr>
            <p:ph type="title"/>
          </p:nvPr>
        </p:nvSpPr>
        <p:spPr>
          <a:xfrm>
            <a:off x="1035537" y="6908800"/>
            <a:ext cx="10933723" cy="2153138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ru-RU" dirty="0" smtClean="0"/>
              <a:t>Ситстема контроля версий</a:t>
            </a:r>
            <a:endParaRPr dirty="0"/>
          </a:p>
        </p:txBody>
      </p:sp>
      <p:pic>
        <p:nvPicPr>
          <p:cNvPr id="219" name="cordov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390" y="2119366"/>
            <a:ext cx="9310016" cy="389129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47346404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как это работает"/>
          <p:cNvSpPr txBox="1">
            <a:spLocks noGrp="1"/>
          </p:cNvSpPr>
          <p:nvPr>
            <p:ph type="title"/>
          </p:nvPr>
        </p:nvSpPr>
        <p:spPr>
          <a:xfrm>
            <a:off x="1035537" y="6908800"/>
            <a:ext cx="10933723" cy="2153138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ru-RU" dirty="0" smtClean="0"/>
              <a:t>Построение страниц</a:t>
            </a:r>
            <a:endParaRPr dirty="0"/>
          </a:p>
        </p:txBody>
      </p:sp>
      <p:pic>
        <p:nvPicPr>
          <p:cNvPr id="219" name="cordov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3959" y="1115089"/>
            <a:ext cx="10296878" cy="579371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71808250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как это работает"/>
          <p:cNvSpPr txBox="1">
            <a:spLocks noGrp="1"/>
          </p:cNvSpPr>
          <p:nvPr>
            <p:ph type="title"/>
          </p:nvPr>
        </p:nvSpPr>
        <p:spPr>
          <a:xfrm>
            <a:off x="1035537" y="6908800"/>
            <a:ext cx="10933723" cy="2153138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ru-RU" dirty="0" smtClean="0"/>
              <a:t>Стилизация страниц</a:t>
            </a:r>
            <a:endParaRPr dirty="0"/>
          </a:p>
        </p:txBody>
      </p:sp>
      <p:pic>
        <p:nvPicPr>
          <p:cNvPr id="219" name="cordov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5104" y="1929806"/>
            <a:ext cx="8694587" cy="450616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41689578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как это работает"/>
          <p:cNvSpPr txBox="1">
            <a:spLocks noGrp="1"/>
          </p:cNvSpPr>
          <p:nvPr>
            <p:ph type="title"/>
          </p:nvPr>
        </p:nvSpPr>
        <p:spPr>
          <a:xfrm>
            <a:off x="1035537" y="6908800"/>
            <a:ext cx="10933723" cy="2153138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ru-RU" dirty="0" smtClean="0"/>
              <a:t>логика страниц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java script(js)</a:t>
            </a:r>
            <a:endParaRPr dirty="0"/>
          </a:p>
        </p:txBody>
      </p:sp>
      <p:pic>
        <p:nvPicPr>
          <p:cNvPr id="219" name="cordov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432" y="1795891"/>
            <a:ext cx="9007931" cy="390152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01267206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как это работает"/>
          <p:cNvSpPr txBox="1">
            <a:spLocks noGrp="1"/>
          </p:cNvSpPr>
          <p:nvPr>
            <p:ph type="title"/>
          </p:nvPr>
        </p:nvSpPr>
        <p:spPr>
          <a:xfrm>
            <a:off x="1035537" y="6908800"/>
            <a:ext cx="10933723" cy="1508369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 smtClean="0"/>
              <a:t>Type script</a:t>
            </a:r>
            <a:endParaRPr dirty="0"/>
          </a:p>
        </p:txBody>
      </p:sp>
      <p:pic>
        <p:nvPicPr>
          <p:cNvPr id="219" name="cordov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468" y="1162845"/>
            <a:ext cx="10847860" cy="5624817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браузер + iOS + Android"/>
          <p:cNvSpPr txBox="1">
            <a:spLocks noGrp="1"/>
          </p:cNvSpPr>
          <p:nvPr>
            <p:ph type="body" sz="quarter" idx="1"/>
          </p:nvPr>
        </p:nvSpPr>
        <p:spPr>
          <a:xfrm>
            <a:off x="1269998" y="8311663"/>
            <a:ext cx="10464800" cy="87141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Tx/>
            </a:lvl1pPr>
          </a:lstStyle>
          <a:p>
            <a:r>
              <a:rPr lang="ru-RU" dirty="0" smtClean="0"/>
              <a:t>Замена </a:t>
            </a:r>
            <a:r>
              <a:rPr lang="en-US" dirty="0" smtClean="0"/>
              <a:t>JavaScript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1869986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Плюсы ведения бюджета"/>
          <p:cNvSpPr txBox="1">
            <a:spLocks noGrp="1"/>
          </p:cNvSpPr>
          <p:nvPr>
            <p:ph type="title"/>
          </p:nvPr>
        </p:nvSpPr>
        <p:spPr>
          <a:xfrm>
            <a:off x="1270000" y="6915150"/>
            <a:ext cx="10464800" cy="1282700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490727">
              <a:defRPr sz="6048"/>
            </a:lvl1pPr>
          </a:lstStyle>
          <a:p>
            <a:r>
              <a:t>Плюсы ведения бюджета</a:t>
            </a:r>
          </a:p>
        </p:txBody>
      </p:sp>
      <p:pic>
        <p:nvPicPr>
          <p:cNvPr id="131" name="c82306cc0fe42f02dc07652fc00f6.jpg" descr="c82306cc0fe42f02dc07652fc00f6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75055" y="813254"/>
            <a:ext cx="9254690" cy="528229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как это работает"/>
          <p:cNvSpPr txBox="1">
            <a:spLocks noGrp="1"/>
          </p:cNvSpPr>
          <p:nvPr>
            <p:ph type="title"/>
          </p:nvPr>
        </p:nvSpPr>
        <p:spPr>
          <a:xfrm>
            <a:off x="1035537" y="6908800"/>
            <a:ext cx="10933723" cy="1508369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ru-RU" dirty="0" smtClean="0"/>
              <a:t>Улучшенный </a:t>
            </a:r>
            <a:r>
              <a:rPr lang="en-US" dirty="0" smtClean="0"/>
              <a:t>JS</a:t>
            </a:r>
            <a:endParaRPr dirty="0"/>
          </a:p>
        </p:txBody>
      </p:sp>
      <p:pic>
        <p:nvPicPr>
          <p:cNvPr id="219" name="cordov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9242" y="705211"/>
            <a:ext cx="6226312" cy="6203589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браузер + iOS + Android"/>
          <p:cNvSpPr txBox="1">
            <a:spLocks noGrp="1"/>
          </p:cNvSpPr>
          <p:nvPr>
            <p:ph type="body" sz="quarter" idx="1"/>
          </p:nvPr>
        </p:nvSpPr>
        <p:spPr>
          <a:xfrm>
            <a:off x="1269998" y="8311663"/>
            <a:ext cx="10464800" cy="87141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Tx/>
            </a:lvl1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9173667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как это работает"/>
          <p:cNvSpPr txBox="1">
            <a:spLocks noGrp="1"/>
          </p:cNvSpPr>
          <p:nvPr>
            <p:ph type="title"/>
          </p:nvPr>
        </p:nvSpPr>
        <p:spPr>
          <a:xfrm>
            <a:off x="1035537" y="6908800"/>
            <a:ext cx="10933723" cy="2153138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ru-RU" dirty="0" smtClean="0"/>
              <a:t>Все вместе – клиентская часть</a:t>
            </a:r>
            <a:endParaRPr dirty="0"/>
          </a:p>
        </p:txBody>
      </p:sp>
      <p:pic>
        <p:nvPicPr>
          <p:cNvPr id="219" name="cordov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0753" y="893213"/>
            <a:ext cx="8803289" cy="530829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5748790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как это работает"/>
          <p:cNvSpPr txBox="1">
            <a:spLocks noGrp="1"/>
          </p:cNvSpPr>
          <p:nvPr>
            <p:ph type="title"/>
          </p:nvPr>
        </p:nvSpPr>
        <p:spPr>
          <a:xfrm>
            <a:off x="1035537" y="6908800"/>
            <a:ext cx="10933723" cy="2153138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ru-RU" dirty="0" smtClean="0"/>
              <a:t>серверная часть</a:t>
            </a:r>
            <a:br>
              <a:rPr lang="ru-RU" dirty="0" smtClean="0"/>
            </a:br>
            <a:r>
              <a:rPr lang="ru-RU" dirty="0" smtClean="0"/>
              <a:t>что выбрать?</a:t>
            </a:r>
            <a:endParaRPr dirty="0"/>
          </a:p>
        </p:txBody>
      </p:sp>
      <p:pic>
        <p:nvPicPr>
          <p:cNvPr id="219" name="cordov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2471" y="904936"/>
            <a:ext cx="6319853" cy="579846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43021429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как это работает"/>
          <p:cNvSpPr txBox="1">
            <a:spLocks noGrp="1"/>
          </p:cNvSpPr>
          <p:nvPr>
            <p:ph type="title"/>
          </p:nvPr>
        </p:nvSpPr>
        <p:spPr>
          <a:xfrm>
            <a:off x="1035537" y="6908800"/>
            <a:ext cx="10933723" cy="2153138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 smtClean="0"/>
              <a:t>Java script</a:t>
            </a:r>
            <a:r>
              <a:rPr lang="ru-RU" dirty="0" smtClean="0"/>
              <a:t/>
            </a:r>
            <a:br>
              <a:rPr lang="ru-RU" dirty="0" smtClean="0"/>
            </a:br>
            <a:r>
              <a:rPr lang="ru-RU" dirty="0" smtClean="0"/>
              <a:t>на сервере</a:t>
            </a:r>
            <a:endParaRPr dirty="0"/>
          </a:p>
        </p:txBody>
      </p:sp>
      <p:pic>
        <p:nvPicPr>
          <p:cNvPr id="219" name="cordov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8249" y="1355532"/>
            <a:ext cx="7208298" cy="440907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5156207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как это работает"/>
          <p:cNvSpPr txBox="1">
            <a:spLocks noGrp="1"/>
          </p:cNvSpPr>
          <p:nvPr>
            <p:ph type="title"/>
          </p:nvPr>
        </p:nvSpPr>
        <p:spPr>
          <a:xfrm>
            <a:off x="1035537" y="6908800"/>
            <a:ext cx="10933723" cy="2153138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 smtClean="0"/>
              <a:t>Type script</a:t>
            </a:r>
            <a:r>
              <a:rPr lang="ru-RU" dirty="0" smtClean="0"/>
              <a:t/>
            </a:r>
            <a:br>
              <a:rPr lang="ru-RU" dirty="0" smtClean="0"/>
            </a:br>
            <a:r>
              <a:rPr lang="ru-RU" dirty="0" smtClean="0"/>
              <a:t>на сервере</a:t>
            </a:r>
            <a:endParaRPr dirty="0"/>
          </a:p>
        </p:txBody>
      </p:sp>
      <p:pic>
        <p:nvPicPr>
          <p:cNvPr id="219" name="cordov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658" y="1715920"/>
            <a:ext cx="10511479" cy="462626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57863450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как это работает"/>
          <p:cNvSpPr txBox="1">
            <a:spLocks noGrp="1"/>
          </p:cNvSpPr>
          <p:nvPr>
            <p:ph type="title"/>
          </p:nvPr>
        </p:nvSpPr>
        <p:spPr>
          <a:xfrm>
            <a:off x="1035537" y="6908800"/>
            <a:ext cx="10933723" cy="215313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ru-RU" dirty="0" smtClean="0"/>
              <a:t>Хранение данных</a:t>
            </a:r>
            <a:endParaRPr dirty="0"/>
          </a:p>
        </p:txBody>
      </p:sp>
      <p:pic>
        <p:nvPicPr>
          <p:cNvPr id="219" name="cordov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244" y="2382646"/>
            <a:ext cx="12230308" cy="4076769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15207077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как это работает"/>
          <p:cNvSpPr txBox="1">
            <a:spLocks noGrp="1"/>
          </p:cNvSpPr>
          <p:nvPr>
            <p:ph type="title"/>
          </p:nvPr>
        </p:nvSpPr>
        <p:spPr>
          <a:xfrm>
            <a:off x="1035537" y="6908800"/>
            <a:ext cx="11449540" cy="2153138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ru-RU" dirty="0" smtClean="0"/>
              <a:t>Структура приложения</a:t>
            </a:r>
            <a:endParaRPr dirty="0"/>
          </a:p>
        </p:txBody>
      </p:sp>
      <p:pic>
        <p:nvPicPr>
          <p:cNvPr id="219" name="cordov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4607" y="581200"/>
            <a:ext cx="9491399" cy="6327600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браузер + iOS + Android"/>
          <p:cNvSpPr txBox="1">
            <a:spLocks noGrp="1"/>
          </p:cNvSpPr>
          <p:nvPr>
            <p:ph type="body" sz="quarter" idx="1"/>
          </p:nvPr>
        </p:nvSpPr>
        <p:spPr>
          <a:xfrm>
            <a:off x="1527906" y="8487509"/>
            <a:ext cx="10464800" cy="87141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Tx/>
            </a:lvl1pPr>
          </a:lstStyle>
          <a:p>
            <a:r>
              <a:rPr lang="ru-RU" dirty="0"/>
              <a:t>в</a:t>
            </a:r>
            <a:r>
              <a:rPr lang="ru-RU" dirty="0" smtClean="0"/>
              <a:t>нимание на схему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5383066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как это работает"/>
          <p:cNvSpPr txBox="1">
            <a:spLocks noGrp="1"/>
          </p:cNvSpPr>
          <p:nvPr>
            <p:ph type="title"/>
          </p:nvPr>
        </p:nvSpPr>
        <p:spPr>
          <a:xfrm>
            <a:off x="1035537" y="6908800"/>
            <a:ext cx="11449540" cy="215313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ru-RU" dirty="0" smtClean="0"/>
              <a:t>Что получилось</a:t>
            </a:r>
            <a:endParaRPr dirty="0"/>
          </a:p>
        </p:txBody>
      </p:sp>
      <p:pic>
        <p:nvPicPr>
          <p:cNvPr id="219" name="cordov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4957" y="428799"/>
            <a:ext cx="10330700" cy="6921569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11757050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как это работает"/>
          <p:cNvSpPr txBox="1">
            <a:spLocks noGrp="1"/>
          </p:cNvSpPr>
          <p:nvPr>
            <p:ph type="title"/>
          </p:nvPr>
        </p:nvSpPr>
        <p:spPr>
          <a:xfrm>
            <a:off x="808893" y="7940859"/>
            <a:ext cx="11172090" cy="148449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ru-RU" dirty="0" smtClean="0"/>
              <a:t>Главная страница</a:t>
            </a:r>
            <a:endParaRPr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0199" y="794907"/>
            <a:ext cx="7589477" cy="670453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61259399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как это работает"/>
          <p:cNvSpPr txBox="1">
            <a:spLocks noGrp="1"/>
          </p:cNvSpPr>
          <p:nvPr>
            <p:ph type="title"/>
          </p:nvPr>
        </p:nvSpPr>
        <p:spPr>
          <a:xfrm>
            <a:off x="7093159" y="3368858"/>
            <a:ext cx="6072553" cy="2774176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ru-RU" dirty="0" smtClean="0"/>
              <a:t>Ввод данных</a:t>
            </a:r>
            <a:endParaRPr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499" y="421997"/>
            <a:ext cx="7076691" cy="86678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77171641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Навести порядок в голове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461518">
              <a:defRPr sz="5688"/>
            </a:lvl1pPr>
          </a:lstStyle>
          <a:p>
            <a:r>
              <a:t>Навести порядок в голове</a:t>
            </a:r>
          </a:p>
        </p:txBody>
      </p:sp>
      <p:sp>
        <p:nvSpPr>
          <p:cNvPr id="134" name="сколько человек зарабатывает и тратит, в каком направлении расходуется его бюджет и в каком направлении он должен идти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defTabSz="467359">
              <a:buClrTx/>
              <a:defRPr sz="3040"/>
            </a:lvl1pPr>
          </a:lstStyle>
          <a:p>
            <a:r>
              <a:t>сколько человек зарабатывает и тратит, в каком направлении расходуется его бюджет и в каком направлении он должен идти</a:t>
            </a:r>
          </a:p>
        </p:txBody>
      </p:sp>
      <p:pic>
        <p:nvPicPr>
          <p:cNvPr id="135" name="%D1%87%D0%B8%D1%81%D1%82%D0%BA%D0%B0-%D0%BC%D0%BE%D0%B7%D0%B3%D0%B0-257852.png" descr="%D1%87%D0%B8%D1%81%D1%82%D0%BA%D0%B0-%D0%BC%D0%BE%D0%B7%D0%B3%D0%B0-25785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08648" y="129023"/>
            <a:ext cx="8987504" cy="665075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как это работает"/>
          <p:cNvSpPr txBox="1">
            <a:spLocks noGrp="1"/>
          </p:cNvSpPr>
          <p:nvPr>
            <p:ph type="title"/>
          </p:nvPr>
        </p:nvSpPr>
        <p:spPr>
          <a:xfrm>
            <a:off x="808893" y="7940859"/>
            <a:ext cx="11172090" cy="148449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ru-RU" dirty="0" smtClean="0"/>
              <a:t>Список затрат</a:t>
            </a: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5514" y="340369"/>
            <a:ext cx="5796393" cy="780104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50627777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как это работает"/>
          <p:cNvSpPr txBox="1">
            <a:spLocks noGrp="1"/>
          </p:cNvSpPr>
          <p:nvPr>
            <p:ph type="title"/>
          </p:nvPr>
        </p:nvSpPr>
        <p:spPr>
          <a:xfrm>
            <a:off x="808893" y="7940859"/>
            <a:ext cx="11172090" cy="148449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ru-RU" dirty="0" smtClean="0"/>
              <a:t>Меню</a:t>
            </a:r>
            <a:endParaRPr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215" y="595789"/>
            <a:ext cx="7541446" cy="710837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20282912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как это работает"/>
          <p:cNvSpPr txBox="1">
            <a:spLocks noGrp="1"/>
          </p:cNvSpPr>
          <p:nvPr>
            <p:ph type="title"/>
          </p:nvPr>
        </p:nvSpPr>
        <p:spPr>
          <a:xfrm>
            <a:off x="808893" y="7940859"/>
            <a:ext cx="11172090" cy="148449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ru-RU" dirty="0" smtClean="0"/>
              <a:t>Стабильные данные</a:t>
            </a: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5399" y="1614521"/>
            <a:ext cx="7879077" cy="550755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61178991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как это работает"/>
          <p:cNvSpPr txBox="1">
            <a:spLocks noGrp="1"/>
          </p:cNvSpPr>
          <p:nvPr>
            <p:ph type="title"/>
          </p:nvPr>
        </p:nvSpPr>
        <p:spPr>
          <a:xfrm>
            <a:off x="808893" y="7940859"/>
            <a:ext cx="11172090" cy="148449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ru-RU" dirty="0" smtClean="0"/>
              <a:t>Стабильные доходы</a:t>
            </a: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2657" y="454461"/>
            <a:ext cx="6724561" cy="734794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67886540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как это работает"/>
          <p:cNvSpPr txBox="1">
            <a:spLocks noGrp="1"/>
          </p:cNvSpPr>
          <p:nvPr>
            <p:ph type="title"/>
          </p:nvPr>
        </p:nvSpPr>
        <p:spPr>
          <a:xfrm>
            <a:off x="808893" y="7940859"/>
            <a:ext cx="11172090" cy="148449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ru-RU" dirty="0" smtClean="0"/>
              <a:t>Стабильные затраты</a:t>
            </a: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552" y="454461"/>
            <a:ext cx="6856130" cy="753630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53324417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как это работает"/>
          <p:cNvSpPr txBox="1">
            <a:spLocks noGrp="1"/>
          </p:cNvSpPr>
          <p:nvPr>
            <p:ph type="title"/>
          </p:nvPr>
        </p:nvSpPr>
        <p:spPr>
          <a:xfrm>
            <a:off x="7253784" y="3430459"/>
            <a:ext cx="5368643" cy="1484495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ru-RU" dirty="0" smtClean="0"/>
              <a:t>Обзор бюджета</a:t>
            </a: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575" y="404556"/>
            <a:ext cx="6946870" cy="896105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05305950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9224" y="379383"/>
            <a:ext cx="6322163" cy="696931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как это работает"/>
          <p:cNvSpPr txBox="1">
            <a:spLocks noGrp="1"/>
          </p:cNvSpPr>
          <p:nvPr>
            <p:ph type="title"/>
          </p:nvPr>
        </p:nvSpPr>
        <p:spPr>
          <a:xfrm>
            <a:off x="1035535" y="8011120"/>
            <a:ext cx="11449540" cy="1297354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ru-RU" dirty="0" smtClean="0"/>
              <a:t>График стабильных затрат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4872486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9225" y="513241"/>
            <a:ext cx="6520590" cy="767204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как это работает"/>
          <p:cNvSpPr txBox="1">
            <a:spLocks noGrp="1"/>
          </p:cNvSpPr>
          <p:nvPr>
            <p:ph type="title"/>
          </p:nvPr>
        </p:nvSpPr>
        <p:spPr>
          <a:xfrm>
            <a:off x="1035536" y="8174893"/>
            <a:ext cx="11449540" cy="129735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ru-RU" dirty="0" smtClean="0"/>
              <a:t>Прибыль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8586395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9225" y="559573"/>
            <a:ext cx="6520590" cy="757937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как это работает"/>
          <p:cNvSpPr txBox="1">
            <a:spLocks noGrp="1"/>
          </p:cNvSpPr>
          <p:nvPr>
            <p:ph type="title"/>
          </p:nvPr>
        </p:nvSpPr>
        <p:spPr>
          <a:xfrm>
            <a:off x="1035536" y="8174893"/>
            <a:ext cx="11449540" cy="129735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ru-RU" dirty="0" smtClean="0"/>
              <a:t>Стабильная прибыль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6068064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0011" y="232027"/>
            <a:ext cx="6520590" cy="757937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как это работает"/>
          <p:cNvSpPr txBox="1">
            <a:spLocks noGrp="1"/>
          </p:cNvSpPr>
          <p:nvPr>
            <p:ph type="title"/>
          </p:nvPr>
        </p:nvSpPr>
        <p:spPr>
          <a:xfrm>
            <a:off x="312381" y="8120302"/>
            <a:ext cx="12542293" cy="1297354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ru-RU" dirty="0" smtClean="0"/>
              <a:t>дополнительная прибыль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454673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Закрыть дыры в бюджете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508254">
              <a:defRPr sz="6264"/>
            </a:lvl1pPr>
          </a:lstStyle>
          <a:p>
            <a:r>
              <a:t>Закрыть дыры в бюджете</a:t>
            </a:r>
          </a:p>
        </p:txBody>
      </p:sp>
      <p:sp>
        <p:nvSpPr>
          <p:cNvPr id="138" name="через которые финансы уходят в неизвестном направлении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>
            <a:normAutofit lnSpcReduction="10000"/>
          </a:bodyPr>
          <a:lstStyle>
            <a:lvl1pPr defTabSz="543305">
              <a:buClrTx/>
              <a:defRPr sz="3534"/>
            </a:lvl1pPr>
          </a:lstStyle>
          <a:p>
            <a:r>
              <a:t>через которые финансы уходят в неизвестном направлении</a:t>
            </a:r>
          </a:p>
        </p:txBody>
      </p:sp>
      <p:pic>
        <p:nvPicPr>
          <p:cNvPr id="139" name="f42053cbc43599f424e568c2cf34ecd6.jpg" descr="f42053cbc43599f424e568c2cf34ecd6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04853" y="670438"/>
            <a:ext cx="7795094" cy="556792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0179" y="232027"/>
            <a:ext cx="6858943" cy="802229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как это работает"/>
          <p:cNvSpPr txBox="1">
            <a:spLocks noGrp="1"/>
          </p:cNvSpPr>
          <p:nvPr>
            <p:ph type="title"/>
          </p:nvPr>
        </p:nvSpPr>
        <p:spPr>
          <a:xfrm>
            <a:off x="678503" y="8188541"/>
            <a:ext cx="12542293" cy="129735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ru-RU" dirty="0" smtClean="0"/>
              <a:t>затраты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5558574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0179" y="359604"/>
            <a:ext cx="6858943" cy="776714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как это работает"/>
          <p:cNvSpPr txBox="1">
            <a:spLocks noGrp="1"/>
          </p:cNvSpPr>
          <p:nvPr>
            <p:ph type="title"/>
          </p:nvPr>
        </p:nvSpPr>
        <p:spPr>
          <a:xfrm>
            <a:off x="678503" y="8126747"/>
            <a:ext cx="12542293" cy="129735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ru-RU" dirty="0" smtClean="0"/>
              <a:t>остаток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6337103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4783" y="359604"/>
            <a:ext cx="6983668" cy="796553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как это работает"/>
          <p:cNvSpPr txBox="1">
            <a:spLocks noGrp="1"/>
          </p:cNvSpPr>
          <p:nvPr>
            <p:ph type="title"/>
          </p:nvPr>
        </p:nvSpPr>
        <p:spPr>
          <a:xfrm>
            <a:off x="765470" y="8325134"/>
            <a:ext cx="12542293" cy="129735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ru-RU" dirty="0" smtClean="0"/>
              <a:t>Тренды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1171960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4783" y="457490"/>
            <a:ext cx="6983668" cy="776975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как это работает"/>
          <p:cNvSpPr txBox="1">
            <a:spLocks noGrp="1"/>
          </p:cNvSpPr>
          <p:nvPr>
            <p:ph type="title"/>
          </p:nvPr>
        </p:nvSpPr>
        <p:spPr>
          <a:xfrm>
            <a:off x="765470" y="8325134"/>
            <a:ext cx="12542293" cy="129735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ru-RU" dirty="0" smtClean="0"/>
              <a:t>излишки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1508952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0891" y="947829"/>
            <a:ext cx="8323018" cy="552121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как это работает"/>
          <p:cNvSpPr txBox="1">
            <a:spLocks noGrp="1"/>
          </p:cNvSpPr>
          <p:nvPr>
            <p:ph type="title"/>
          </p:nvPr>
        </p:nvSpPr>
        <p:spPr>
          <a:xfrm>
            <a:off x="951771" y="7751928"/>
            <a:ext cx="11101258" cy="129735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ru-RU" dirty="0" smtClean="0"/>
              <a:t>Общий обзор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9800217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677" y="1044854"/>
            <a:ext cx="12110569" cy="532864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как это работает"/>
          <p:cNvSpPr txBox="1">
            <a:spLocks noGrp="1"/>
          </p:cNvSpPr>
          <p:nvPr>
            <p:ph type="title"/>
          </p:nvPr>
        </p:nvSpPr>
        <p:spPr>
          <a:xfrm>
            <a:off x="981332" y="7560859"/>
            <a:ext cx="11101258" cy="1297354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ru-RU" dirty="0" smtClean="0"/>
              <a:t>Распознование голосовых команд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7844533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253" b="41898"/>
          <a:stretch/>
        </p:blipFill>
        <p:spPr>
          <a:xfrm>
            <a:off x="3022266" y="906885"/>
            <a:ext cx="6960268" cy="541738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как это работает"/>
          <p:cNvSpPr txBox="1">
            <a:spLocks noGrp="1"/>
          </p:cNvSpPr>
          <p:nvPr>
            <p:ph type="title"/>
          </p:nvPr>
        </p:nvSpPr>
        <p:spPr>
          <a:xfrm>
            <a:off x="951771" y="7724633"/>
            <a:ext cx="11101258" cy="129735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ru-RU" dirty="0" smtClean="0"/>
              <a:t>Ввод затраты</a:t>
            </a:r>
            <a:endParaRPr dirty="0"/>
          </a:p>
        </p:txBody>
      </p:sp>
      <p:cxnSp>
        <p:nvCxnSpPr>
          <p:cNvPr id="4" name="Straight Arrow Connector 3"/>
          <p:cNvCxnSpPr/>
          <p:nvPr/>
        </p:nvCxnSpPr>
        <p:spPr>
          <a:xfrm flipH="1" flipV="1">
            <a:off x="5465928" y="2013045"/>
            <a:ext cx="2251881" cy="2156346"/>
          </a:xfrm>
          <a:prstGeom prst="straightConnector1">
            <a:avLst/>
          </a:prstGeom>
          <a:noFill/>
          <a:ln w="161925" cap="flat">
            <a:solidFill>
              <a:schemeClr val="accent5">
                <a:lumMod val="60000"/>
                <a:lumOff val="40000"/>
              </a:schemeClr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280562500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8383" y="210677"/>
            <a:ext cx="10168034" cy="728876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как это работает"/>
          <p:cNvSpPr txBox="1">
            <a:spLocks noGrp="1"/>
          </p:cNvSpPr>
          <p:nvPr>
            <p:ph type="title"/>
          </p:nvPr>
        </p:nvSpPr>
        <p:spPr>
          <a:xfrm>
            <a:off x="951771" y="7724633"/>
            <a:ext cx="11101258" cy="129735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ru-RU" dirty="0" smtClean="0"/>
              <a:t>Ввод в рублях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2233107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1467" y="348018"/>
            <a:ext cx="9961865" cy="681288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как это работает"/>
          <p:cNvSpPr txBox="1">
            <a:spLocks noGrp="1"/>
          </p:cNvSpPr>
          <p:nvPr>
            <p:ph type="title"/>
          </p:nvPr>
        </p:nvSpPr>
        <p:spPr>
          <a:xfrm>
            <a:off x="951771" y="7724633"/>
            <a:ext cx="11101258" cy="1297354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ru-RU" dirty="0" smtClean="0"/>
              <a:t>Ввод в иностраной валюте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9205139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1467" y="348018"/>
            <a:ext cx="9961865" cy="681288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как это работает"/>
          <p:cNvSpPr txBox="1">
            <a:spLocks noGrp="1"/>
          </p:cNvSpPr>
          <p:nvPr>
            <p:ph type="title"/>
          </p:nvPr>
        </p:nvSpPr>
        <p:spPr>
          <a:xfrm>
            <a:off x="951771" y="7724633"/>
            <a:ext cx="11101258" cy="1297354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ru-RU" dirty="0" smtClean="0"/>
              <a:t>Ввод в иностраной валюте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4836706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понять важность затраты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461518">
              <a:defRPr sz="5688"/>
            </a:lvl1pPr>
          </a:lstStyle>
          <a:p>
            <a:r>
              <a:t>понять важность затраты</a:t>
            </a:r>
          </a:p>
        </p:txBody>
      </p:sp>
      <p:sp>
        <p:nvSpPr>
          <p:cNvPr id="142" name="которую он сегодня совершил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buClrTx/>
            </a:lvl1pPr>
          </a:lstStyle>
          <a:p>
            <a:r>
              <a:t>которую он сегодня совершил</a:t>
            </a:r>
          </a:p>
        </p:txBody>
      </p:sp>
      <p:pic>
        <p:nvPicPr>
          <p:cNvPr id="143" name="319000_800.jpg" descr="319000_800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62369" y="260804"/>
            <a:ext cx="9480062" cy="638719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979" y="388960"/>
            <a:ext cx="9498841" cy="712413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как это работает"/>
          <p:cNvSpPr txBox="1">
            <a:spLocks noGrp="1"/>
          </p:cNvSpPr>
          <p:nvPr>
            <p:ph type="title"/>
          </p:nvPr>
        </p:nvSpPr>
        <p:spPr>
          <a:xfrm>
            <a:off x="951771" y="7724633"/>
            <a:ext cx="11101258" cy="129735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ru-RU" dirty="0" smtClean="0"/>
              <a:t>Итоги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3484392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В чем выигрыш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Что доделать</a:t>
            </a:r>
            <a:r>
              <a:rPr dirty="0" smtClean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2" name="Один язык разработки"/>
          <p:cNvSpPr txBox="1">
            <a:spLocks noGrp="1"/>
          </p:cNvSpPr>
          <p:nvPr>
            <p:ph type="body" sz="quarter" idx="1"/>
          </p:nvPr>
        </p:nvSpPr>
        <p:spPr>
          <a:xfrm>
            <a:off x="355600" y="2730500"/>
            <a:ext cx="12293600" cy="1081237"/>
          </a:xfrm>
          <a:prstGeom prst="rect">
            <a:avLst/>
          </a:prstGeom>
        </p:spPr>
        <p:txBody>
          <a:bodyPr/>
          <a:lstStyle/>
          <a:p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Покрыть все тестами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3" name="Экономия времени разработки"/>
          <p:cNvSpPr txBox="1"/>
          <p:nvPr/>
        </p:nvSpPr>
        <p:spPr>
          <a:xfrm>
            <a:off x="355600" y="3849836"/>
            <a:ext cx="12293600" cy="10357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520700" indent="-520700" algn="l">
              <a:lnSpc>
                <a:spcPct val="120000"/>
              </a:lnSpc>
              <a:spcBef>
                <a:spcPts val="4600"/>
              </a:spcBef>
              <a:buSzPct val="82000"/>
              <a:buChar char="•"/>
              <a:defRPr sz="4600"/>
            </a:lvl1pPr>
          </a:lstStyle>
          <a:p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Ввести </a:t>
            </a:r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Continuous Integration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4" name="Легкость дальнейшей поддержки приложения"/>
          <p:cNvSpPr txBox="1"/>
          <p:nvPr/>
        </p:nvSpPr>
        <p:spPr>
          <a:xfrm>
            <a:off x="355600" y="4927375"/>
            <a:ext cx="12293600" cy="10394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Autofit/>
          </a:bodyPr>
          <a:lstStyle>
            <a:lvl1pPr marL="520700" indent="-520700" algn="l">
              <a:lnSpc>
                <a:spcPct val="120000"/>
              </a:lnSpc>
              <a:spcBef>
                <a:spcPts val="4600"/>
              </a:spcBef>
              <a:buSzPct val="82000"/>
              <a:buChar char="•"/>
              <a:defRPr sz="4600"/>
            </a:lvl1pPr>
          </a:lstStyle>
          <a:p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Больше голосовых команд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5" name="Хорошая производительность"/>
          <p:cNvSpPr txBox="1"/>
          <p:nvPr/>
        </p:nvSpPr>
        <p:spPr>
          <a:xfrm>
            <a:off x="355600" y="5966818"/>
            <a:ext cx="12293600" cy="1081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520700" indent="-520700" algn="l">
              <a:lnSpc>
                <a:spcPct val="120000"/>
              </a:lnSpc>
              <a:spcBef>
                <a:spcPts val="4600"/>
              </a:spcBef>
              <a:buSzPct val="82000"/>
              <a:buChar char="•"/>
              <a:defRPr sz="4600"/>
            </a:lvl1pPr>
          </a:lstStyle>
          <a:p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Ввод данных без нажатия кнопок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6" name="Удобное тестировать"/>
          <p:cNvSpPr txBox="1"/>
          <p:nvPr/>
        </p:nvSpPr>
        <p:spPr>
          <a:xfrm>
            <a:off x="355600" y="7048055"/>
            <a:ext cx="12293600" cy="10357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520700" indent="-520700" algn="l">
              <a:lnSpc>
                <a:spcPct val="120000"/>
              </a:lnSpc>
              <a:spcBef>
                <a:spcPts val="4600"/>
              </a:spcBef>
              <a:buSzPct val="82000"/>
              <a:buChar char="•"/>
              <a:defRPr sz="4600"/>
            </a:lvl1pPr>
          </a:lstStyle>
          <a:p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Введение семейного бюджета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Удобное тестировать"/>
          <p:cNvSpPr txBox="1"/>
          <p:nvPr/>
        </p:nvSpPr>
        <p:spPr>
          <a:xfrm>
            <a:off x="355600" y="8083800"/>
            <a:ext cx="12293600" cy="10357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520700" indent="-520700" algn="l">
              <a:lnSpc>
                <a:spcPct val="120000"/>
              </a:lnSpc>
              <a:spcBef>
                <a:spcPts val="4600"/>
              </a:spcBef>
              <a:buSzPct val="82000"/>
              <a:buChar char="•"/>
              <a:defRPr sz="4600"/>
            </a:lvl1pPr>
          </a:lstStyle>
          <a:p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Введение крупных покупок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1066687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2" grpId="0" animBg="1" advAuto="0"/>
      <p:bldP spid="223" grpId="0" animBg="1" advAuto="0"/>
      <p:bldP spid="224" grpId="0" animBg="1" advAuto="0"/>
      <p:bldP spid="225" grpId="0" animBg="1" advAuto="0"/>
      <p:bldP spid="226" grpId="0" animBg="1" advAuto="0"/>
      <p:bldP spid="9" grpId="0" animBg="1" advAuto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В чем выигрыш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Что доделать</a:t>
            </a:r>
            <a:r>
              <a:rPr dirty="0" smtClean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2" name="Один язык разработки"/>
          <p:cNvSpPr txBox="1">
            <a:spLocks noGrp="1"/>
          </p:cNvSpPr>
          <p:nvPr>
            <p:ph type="body" sz="quarter" idx="1"/>
          </p:nvPr>
        </p:nvSpPr>
        <p:spPr>
          <a:xfrm>
            <a:off x="355600" y="2730500"/>
            <a:ext cx="12293600" cy="1081237"/>
          </a:xfrm>
          <a:prstGeom prst="rect">
            <a:avLst/>
          </a:prstGeom>
        </p:spPr>
        <p:txBody>
          <a:bodyPr/>
          <a:lstStyle/>
          <a:p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Уведомления о недельных затратах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3" name="Экономия времени разработки"/>
          <p:cNvSpPr txBox="1"/>
          <p:nvPr/>
        </p:nvSpPr>
        <p:spPr>
          <a:xfrm>
            <a:off x="355600" y="3849836"/>
            <a:ext cx="12293600" cy="10357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520700" indent="-520700" algn="l">
              <a:lnSpc>
                <a:spcPct val="120000"/>
              </a:lnSpc>
              <a:spcBef>
                <a:spcPts val="4600"/>
              </a:spcBef>
              <a:buSzPct val="82000"/>
              <a:buChar char="•"/>
              <a:defRPr sz="4600"/>
            </a:lvl1pPr>
          </a:lstStyle>
          <a:p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Переход в </a:t>
            </a:r>
            <a:r>
              <a:rPr lang="en-CA" dirty="0" smtClean="0">
                <a:latin typeface="Arial" panose="020B0604020202020204" pitchFamily="34" charset="0"/>
                <a:cs typeface="Arial" panose="020B0604020202020204" pitchFamily="34" charset="0"/>
              </a:rPr>
              <a:t>offline-</a:t>
            </a:r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режим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4" name="Легкость дальнейшей поддержки приложения"/>
          <p:cNvSpPr txBox="1"/>
          <p:nvPr/>
        </p:nvSpPr>
        <p:spPr>
          <a:xfrm>
            <a:off x="355600" y="4927375"/>
            <a:ext cx="12293600" cy="10394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Autofit/>
          </a:bodyPr>
          <a:lstStyle>
            <a:lvl1pPr marL="520700" indent="-520700" algn="l">
              <a:lnSpc>
                <a:spcPct val="120000"/>
              </a:lnSpc>
              <a:spcBef>
                <a:spcPts val="4600"/>
              </a:spcBef>
              <a:buSzPct val="82000"/>
              <a:buChar char="•"/>
              <a:defRPr sz="4600"/>
            </a:lvl1pPr>
          </a:lstStyle>
          <a:p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Новые графики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5" name="Хорошая производительность"/>
          <p:cNvSpPr txBox="1"/>
          <p:nvPr/>
        </p:nvSpPr>
        <p:spPr>
          <a:xfrm>
            <a:off x="355600" y="5966818"/>
            <a:ext cx="12293600" cy="21331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520700" indent="-520700" algn="l">
              <a:lnSpc>
                <a:spcPct val="120000"/>
              </a:lnSpc>
              <a:spcBef>
                <a:spcPts val="4600"/>
              </a:spcBef>
              <a:buSzPct val="82000"/>
              <a:buChar char="•"/>
              <a:defRPr sz="4600"/>
            </a:lvl1pPr>
          </a:lstStyle>
          <a:p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Указание минимальной суммы затрат за месяц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2159902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2" grpId="0" animBg="1" advAuto="0"/>
      <p:bldP spid="223" grpId="0" animBg="1" advAuto="0"/>
      <p:bldP spid="224" grpId="0" animBg="1" advAuto="0"/>
      <p:bldP spid="225" grpId="0" animBg="1" advAuto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В чем выигрыш?"/>
          <p:cNvSpPr txBox="1">
            <a:spLocks noGrp="1"/>
          </p:cNvSpPr>
          <p:nvPr>
            <p:ph type="title"/>
          </p:nvPr>
        </p:nvSpPr>
        <p:spPr>
          <a:xfrm>
            <a:off x="860567" y="2301163"/>
            <a:ext cx="11633958" cy="3888097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ru-RU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«Нажить много денег – храбрость, сохранить их – мудрость, а умело расходовать – исскуство»</a:t>
            </a:r>
            <a:br>
              <a:rPr lang="ru-RU" sz="40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-RU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ru-RU" sz="40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-RU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Бертольд Авербах</a:t>
            </a:r>
            <a:endParaRPr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2591096"/>
      </p:ext>
    </p:extLst>
  </p:cSld>
  <p:clrMapOvr>
    <a:masterClrMapping/>
  </p:clrMapOvr>
  <p:transition spd="med"/>
  <p:timing>
    <p:tnLst>
      <p:par>
        <p:cTn id="1" dur="indefinite" restart="never" fill="hold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Кроссплатформенное веб-приложение ведения бюджета “il budgetto”"/>
          <p:cNvSpPr txBox="1">
            <a:spLocks noGrp="1"/>
          </p:cNvSpPr>
          <p:nvPr>
            <p:ph type="ctrTitle"/>
          </p:nvPr>
        </p:nvSpPr>
        <p:spPr>
          <a:xfrm>
            <a:off x="355600" y="557094"/>
            <a:ext cx="12293600" cy="3238500"/>
          </a:xfrm>
          <a:prstGeom prst="rect">
            <a:avLst/>
          </a:prstGeom>
        </p:spPr>
        <p:txBody>
          <a:bodyPr/>
          <a:lstStyle>
            <a:lvl1pPr>
              <a:defRPr sz="5700"/>
            </a:lvl1pPr>
          </a:lstStyle>
          <a:p>
            <a:r>
              <a:rPr dirty="0" err="1"/>
              <a:t>Кроссплатформенное</a:t>
            </a:r>
            <a:r>
              <a:rPr dirty="0"/>
              <a:t> </a:t>
            </a:r>
            <a:r>
              <a:rPr dirty="0" err="1"/>
              <a:t>веб-приложение</a:t>
            </a:r>
            <a:r>
              <a:rPr dirty="0"/>
              <a:t> </a:t>
            </a:r>
            <a:r>
              <a:rPr dirty="0" err="1"/>
              <a:t>ведения</a:t>
            </a:r>
            <a:r>
              <a:rPr dirty="0"/>
              <a:t> </a:t>
            </a:r>
            <a:r>
              <a:rPr dirty="0" err="1"/>
              <a:t>бюджета</a:t>
            </a:r>
            <a:r>
              <a:rPr dirty="0"/>
              <a:t> “</a:t>
            </a:r>
            <a:r>
              <a:rPr dirty="0" err="1"/>
              <a:t>il</a:t>
            </a:r>
            <a:r>
              <a:rPr dirty="0"/>
              <a:t> </a:t>
            </a:r>
            <a:r>
              <a:rPr dirty="0" err="1"/>
              <a:t>budgetto</a:t>
            </a:r>
            <a:r>
              <a:rPr dirty="0"/>
              <a:t>”</a:t>
            </a:r>
          </a:p>
        </p:txBody>
      </p:sp>
      <p:sp>
        <p:nvSpPr>
          <p:cNvPr id="120" name="Козяков Андрей…"/>
          <p:cNvSpPr txBox="1">
            <a:spLocks noGrp="1"/>
          </p:cNvSpPr>
          <p:nvPr>
            <p:ph type="subTitle" sz="quarter" idx="1"/>
          </p:nvPr>
        </p:nvSpPr>
        <p:spPr>
          <a:xfrm>
            <a:off x="355600" y="4233270"/>
            <a:ext cx="12293600" cy="1295400"/>
          </a:xfrm>
          <a:prstGeom prst="rect">
            <a:avLst/>
          </a:prstGeom>
        </p:spPr>
        <p:txBody>
          <a:bodyPr/>
          <a:lstStyle/>
          <a:p>
            <a:r>
              <a:rPr dirty="0" err="1"/>
              <a:t>Козяков</a:t>
            </a:r>
            <a:r>
              <a:rPr dirty="0"/>
              <a:t> </a:t>
            </a:r>
            <a:r>
              <a:rPr dirty="0" err="1" smtClean="0"/>
              <a:t>Андрей</a:t>
            </a:r>
            <a:r>
              <a:rPr lang="ru-RU" dirty="0" smtClean="0"/>
              <a:t> Игоревич</a:t>
            </a:r>
            <a:endParaRPr dirty="0"/>
          </a:p>
          <a:p>
            <a:r>
              <a:rPr dirty="0" err="1"/>
              <a:t>группа</a:t>
            </a:r>
            <a:r>
              <a:rPr dirty="0"/>
              <a:t> 350531</a:t>
            </a:r>
          </a:p>
        </p:txBody>
      </p:sp>
      <p:sp>
        <p:nvSpPr>
          <p:cNvPr id="4" name="Кроссплатформенное веб-приложение ведения бюджета “il budgetto”"/>
          <p:cNvSpPr txBox="1">
            <a:spLocks/>
          </p:cNvSpPr>
          <p:nvPr/>
        </p:nvSpPr>
        <p:spPr>
          <a:xfrm>
            <a:off x="410191" y="7328658"/>
            <a:ext cx="12293600" cy="12353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normAutofit/>
          </a:bodyPr>
          <a:lstStyle>
            <a:lvl1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700" b="0" i="0" u="none" strike="noStrike" cap="all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1pPr>
            <a:lvl2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all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2pPr>
            <a:lvl3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all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3pPr>
            <a:lvl4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all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4pPr>
            <a:lvl5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all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5pPr>
            <a:lvl6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all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6pPr>
            <a:lvl7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all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7pPr>
            <a:lvl8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all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8pPr>
            <a:lvl9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all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9pPr>
          </a:lstStyle>
          <a:p>
            <a:pPr hangingPunct="1"/>
            <a:r>
              <a:rPr lang="ru-RU" dirty="0" smtClean="0"/>
              <a:t>Спасибо за внимание!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7632264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стать умнее, эффективнее…"/>
          <p:cNvSpPr txBox="1">
            <a:spLocks noGrp="1"/>
          </p:cNvSpPr>
          <p:nvPr>
            <p:ph type="title"/>
          </p:nvPr>
        </p:nvSpPr>
        <p:spPr>
          <a:xfrm>
            <a:off x="666537" y="7327900"/>
            <a:ext cx="11671726" cy="1772396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defTabSz="473201">
              <a:defRPr sz="5832"/>
            </a:pPr>
            <a:r>
              <a:t>стать умнее, эффективнее</a:t>
            </a:r>
          </a:p>
          <a:p>
            <a:pPr defTabSz="473201">
              <a:defRPr sz="5832"/>
            </a:pPr>
            <a:r>
              <a:t>и успешнее</a:t>
            </a:r>
          </a:p>
        </p:txBody>
      </p:sp>
      <p:pic>
        <p:nvPicPr>
          <p:cNvPr id="146" name="1.jpg" descr="1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66537" y="151302"/>
            <a:ext cx="11671726" cy="66061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реализовать мечты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реализовать мечты</a:t>
            </a:r>
          </a:p>
        </p:txBody>
      </p:sp>
      <p:sp>
        <p:nvSpPr>
          <p:cNvPr id="149" name="сделать это как можно раньше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buClrTx/>
            </a:lvl1pPr>
          </a:lstStyle>
          <a:p>
            <a:r>
              <a:t>сделать это как можно раньше</a:t>
            </a:r>
          </a:p>
        </p:txBody>
      </p:sp>
      <p:pic>
        <p:nvPicPr>
          <p:cNvPr id="150" name="151263520717983166.jpg" descr="151263520717983166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44443" y="209378"/>
            <a:ext cx="8115914" cy="649004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howroom">
  <a:themeElements>
    <a:clrScheme name="Showroom">
      <a:dk1>
        <a:srgbClr val="535353"/>
      </a:dk1>
      <a:lt1>
        <a:srgbClr val="340053"/>
      </a:lt1>
      <a:dk2>
        <a:srgbClr val="5A5F5E"/>
      </a:dk2>
      <a:lt2>
        <a:srgbClr val="B4B4B4"/>
      </a:lt2>
      <a:accent1>
        <a:srgbClr val="78AAB3"/>
      </a:accent1>
      <a:accent2>
        <a:srgbClr val="9A9671"/>
      </a:accent2>
      <a:accent3>
        <a:srgbClr val="D9971A"/>
      </a:accent3>
      <a:accent4>
        <a:srgbClr val="D7620E"/>
      </a:accent4>
      <a:accent5>
        <a:srgbClr val="A61702"/>
      </a:accent5>
      <a:accent6>
        <a:srgbClr val="606B7E"/>
      </a:accent6>
      <a:hlink>
        <a:srgbClr val="0000FF"/>
      </a:hlink>
      <a:folHlink>
        <a:srgbClr val="FF00FF"/>
      </a:folHlink>
    </a:clrScheme>
    <a:fontScheme name="Showroom">
      <a:majorFont>
        <a:latin typeface="Gill Sans Light"/>
        <a:ea typeface="Gill Sans Light"/>
        <a:cs typeface="Gill Sans Light"/>
      </a:majorFont>
      <a:minorFont>
        <a:latin typeface="Gill Sans Light"/>
        <a:ea typeface="Gill Sans Light"/>
        <a:cs typeface="Gill Sans Light"/>
      </a:minorFont>
    </a:fontScheme>
    <a:fmtScheme name="Showroom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08785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5A5F5E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535353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Showroom">
  <a:themeElements>
    <a:clrScheme name="Showroom">
      <a:dk1>
        <a:srgbClr val="000000"/>
      </a:dk1>
      <a:lt1>
        <a:srgbClr val="FFFFFF"/>
      </a:lt1>
      <a:dk2>
        <a:srgbClr val="5A5F5E"/>
      </a:dk2>
      <a:lt2>
        <a:srgbClr val="B4B4B4"/>
      </a:lt2>
      <a:accent1>
        <a:srgbClr val="78AAB3"/>
      </a:accent1>
      <a:accent2>
        <a:srgbClr val="9A9671"/>
      </a:accent2>
      <a:accent3>
        <a:srgbClr val="D9971A"/>
      </a:accent3>
      <a:accent4>
        <a:srgbClr val="D7620E"/>
      </a:accent4>
      <a:accent5>
        <a:srgbClr val="A61702"/>
      </a:accent5>
      <a:accent6>
        <a:srgbClr val="606B7E"/>
      </a:accent6>
      <a:hlink>
        <a:srgbClr val="0000FF"/>
      </a:hlink>
      <a:folHlink>
        <a:srgbClr val="FF00FF"/>
      </a:folHlink>
    </a:clrScheme>
    <a:fontScheme name="Showroom">
      <a:majorFont>
        <a:latin typeface="Gill Sans Light"/>
        <a:ea typeface="Gill Sans Light"/>
        <a:cs typeface="Gill Sans Light"/>
      </a:majorFont>
      <a:minorFont>
        <a:latin typeface="Gill Sans Light"/>
        <a:ea typeface="Gill Sans Light"/>
        <a:cs typeface="Gill Sans Light"/>
      </a:minorFont>
    </a:fontScheme>
    <a:fmtScheme name="Showroom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08785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5A5F5E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535353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181</TotalTime>
  <Words>424</Words>
  <Application>Microsoft Office PowerPoint</Application>
  <PresentationFormat>Custom</PresentationFormat>
  <Paragraphs>130</Paragraphs>
  <Slides>74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74</vt:i4>
      </vt:variant>
    </vt:vector>
  </HeadingPairs>
  <TitlesOfParts>
    <vt:vector size="79" baseType="lpstr">
      <vt:lpstr>Arial</vt:lpstr>
      <vt:lpstr>Gill Sans</vt:lpstr>
      <vt:lpstr>Gill Sans Light</vt:lpstr>
      <vt:lpstr>Helvetica Neue</vt:lpstr>
      <vt:lpstr>Showroom</vt:lpstr>
      <vt:lpstr>Кроссплатформенное веб-приложение ведения бюджета “il budgetto”</vt:lpstr>
      <vt:lpstr>бюджет</vt:lpstr>
      <vt:lpstr>Бюджет – это своеобразный план использования и формирования денежных средств для реализации необходимых функций и задач</vt:lpstr>
      <vt:lpstr>Плюсы ведения бюджета</vt:lpstr>
      <vt:lpstr>Навести порядок в голове</vt:lpstr>
      <vt:lpstr>Закрыть дыры в бюджете</vt:lpstr>
      <vt:lpstr>понять важность затраты</vt:lpstr>
      <vt:lpstr>стать умнее, эффективнее и успешнее</vt:lpstr>
      <vt:lpstr>реализовать мечты</vt:lpstr>
      <vt:lpstr>упорядочить жизнь</vt:lpstr>
      <vt:lpstr>Где вести бюджет?</vt:lpstr>
      <vt:lpstr>Большое число  вариантов выбора</vt:lpstr>
      <vt:lpstr>под любую платформу</vt:lpstr>
      <vt:lpstr>платные и бесплатные</vt:lpstr>
      <vt:lpstr>Что же выбрать?</vt:lpstr>
      <vt:lpstr>давайте разбираться</vt:lpstr>
      <vt:lpstr>под каждую платформу? НЕТ :(</vt:lpstr>
      <vt:lpstr>платные vs бесплатные</vt:lpstr>
      <vt:lpstr>Бесплатные</vt:lpstr>
      <vt:lpstr>Платные</vt:lpstr>
      <vt:lpstr>МЕтод проб и ошибок</vt:lpstr>
      <vt:lpstr>Нашел что нужно</vt:lpstr>
      <vt:lpstr>жизнь налаживается</vt:lpstr>
      <vt:lpstr>Потеря данных за полгода</vt:lpstr>
      <vt:lpstr>жизнь продолжается</vt:lpstr>
      <vt:lpstr>идея приложения</vt:lpstr>
      <vt:lpstr>Что нужно сделать?</vt:lpstr>
      <vt:lpstr>Кроссплатформенное</vt:lpstr>
      <vt:lpstr>как это работает</vt:lpstr>
      <vt:lpstr>В чем выигрыш?</vt:lpstr>
      <vt:lpstr>Бесплатное приложение</vt:lpstr>
      <vt:lpstr>Данные на совести разработчика</vt:lpstr>
      <vt:lpstr>Новые функции</vt:lpstr>
      <vt:lpstr>Средства разработки</vt:lpstr>
      <vt:lpstr>Ситстема контроля версий</vt:lpstr>
      <vt:lpstr>Построение страниц</vt:lpstr>
      <vt:lpstr>Стилизация страниц</vt:lpstr>
      <vt:lpstr>логика страниц java script(js)</vt:lpstr>
      <vt:lpstr>Type script</vt:lpstr>
      <vt:lpstr>Улучшенный JS</vt:lpstr>
      <vt:lpstr>Все вместе – клиентская часть</vt:lpstr>
      <vt:lpstr>серверная часть что выбрать?</vt:lpstr>
      <vt:lpstr>Java script на сервере</vt:lpstr>
      <vt:lpstr>Type script на сервере</vt:lpstr>
      <vt:lpstr>Хранение данных</vt:lpstr>
      <vt:lpstr>Структура приложения</vt:lpstr>
      <vt:lpstr>Что получилось</vt:lpstr>
      <vt:lpstr>Главная страница</vt:lpstr>
      <vt:lpstr>Ввод данных</vt:lpstr>
      <vt:lpstr>Список затрат</vt:lpstr>
      <vt:lpstr>Меню</vt:lpstr>
      <vt:lpstr>Стабильные данные</vt:lpstr>
      <vt:lpstr>Стабильные доходы</vt:lpstr>
      <vt:lpstr>Стабильные затраты</vt:lpstr>
      <vt:lpstr>Обзор бюджета</vt:lpstr>
      <vt:lpstr>График стабильных затрат</vt:lpstr>
      <vt:lpstr>Прибыль</vt:lpstr>
      <vt:lpstr>Стабильная прибыль</vt:lpstr>
      <vt:lpstr>дополнительная прибыль</vt:lpstr>
      <vt:lpstr>затраты</vt:lpstr>
      <vt:lpstr>остаток</vt:lpstr>
      <vt:lpstr>Тренды</vt:lpstr>
      <vt:lpstr>излишки</vt:lpstr>
      <vt:lpstr>Общий обзор</vt:lpstr>
      <vt:lpstr>Распознование голосовых команд</vt:lpstr>
      <vt:lpstr>Ввод затраты</vt:lpstr>
      <vt:lpstr>Ввод в рублях</vt:lpstr>
      <vt:lpstr>Ввод в иностраной валюте</vt:lpstr>
      <vt:lpstr>Ввод в иностраной валюте</vt:lpstr>
      <vt:lpstr>Итоги</vt:lpstr>
      <vt:lpstr>Что доделать?</vt:lpstr>
      <vt:lpstr>Что доделать?</vt:lpstr>
      <vt:lpstr>«Нажить много денег – храбрость, сохранить их – мудрость, а умело расходовать – исскуство»  Бертольд Авербах</vt:lpstr>
      <vt:lpstr>Кроссплатформенное веб-приложение ведения бюджета “il budgetto”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Кроссплатформенное веб-приложение ведения бюджета “il budgetto”</dc:title>
  <cp:lastModifiedBy>Andrei Kozyakov</cp:lastModifiedBy>
  <cp:revision>19</cp:revision>
  <dcterms:modified xsi:type="dcterms:W3CDTF">2018-06-18T20:19:37Z</dcterms:modified>
</cp:coreProperties>
</file>